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9" r:id="rId15"/>
    <p:sldId id="310" r:id="rId16"/>
    <p:sldId id="311" r:id="rId17"/>
    <p:sldId id="312" r:id="rId18"/>
    <p:sldId id="313" r:id="rId19"/>
    <p:sldId id="314" r:id="rId20"/>
    <p:sldId id="275" r:id="rId21"/>
    <p:sldId id="276" r:id="rId22"/>
    <p:sldId id="315"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T Sans Narrow" panose="020B050602020302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gUF7ol2tPe2XAdzj3Q2C6TmCPH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5B6362-D9AD-4543-9DE7-50744DAF530C}">
  <a:tblStyle styleId="{305B6362-D9AD-4543-9DE7-50744DAF530C}"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2" Type="http://schemas.openxmlformats.org/officeDocument/2006/relationships/oleObject" Target="file:///C:\Users\khand\OneDrive\Desktop\Pooja\MS%20BAPM\OPIM%205604%20-%20Predictive%20Modeling\Assignments\Project%202\Rough_Calc.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Users\khand\OneDrive\Desktop\Pooja\MS%20BAPM\OPIM%205604%20-%20Predictive%20Modeling\Assignments\Project%202\Rough_Calc.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khand\OneDrive\Desktop\Pooja\MS%20BAPM\OPIM%205604%20-%20Predictive%20Modeling\Assignments\Project%202\Rough_Calc.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C:\Users\khand\OneDrive\Desktop\Pooja\MS%20BAPM\OPIM%205604%20-%20Predictive%20Modeling\Assignments\Project%202\Rough_Calc.xlsx" TargetMode="External"/><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Accuracy of 1</a:t>
            </a:r>
          </a:p>
        </c:rich>
      </c:tx>
      <c:overlay val="0"/>
      <c:spPr>
        <a:noFill/>
        <a:ln>
          <a:noFill/>
        </a:ln>
        <a:effectLst/>
      </c:spPr>
    </c:title>
    <c:autoTitleDeleted val="0"/>
    <c:plotArea>
      <c:layout/>
      <c:lineChart>
        <c:grouping val="standard"/>
        <c:varyColors val="0"/>
        <c:ser>
          <c:idx val="0"/>
          <c:order val="0"/>
          <c:tx>
            <c:strRef>
              <c:f>Sheet2!$D$27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Sheet2!$D$28:$D$30</c:f>
              <c:numCache>
                <c:formatCode>0.0%</c:formatCode>
                <c:ptCount val="3"/>
                <c:pt idx="0">
                  <c:v>0.82758620689655171</c:v>
                </c:pt>
                <c:pt idx="1">
                  <c:v>0.33333333333333331</c:v>
                </c:pt>
                <c:pt idx="2">
                  <c:v>0.89473684210526316</c:v>
                </c:pt>
              </c:numCache>
            </c:numRef>
          </c:val>
          <c:smooth val="0"/>
          <c:extLst>
            <c:ext xmlns:c16="http://schemas.microsoft.com/office/drawing/2014/chart" uri="{C3380CC4-5D6E-409C-BE32-E72D297353CC}">
              <c16:uniqueId val="{00000000-5FF4-425F-8106-2B0760DA93C2}"/>
            </c:ext>
          </c:extLst>
        </c:ser>
        <c:ser>
          <c:idx val="1"/>
          <c:order val="1"/>
          <c:tx>
            <c:strRef>
              <c:f>Sheet2!$E$27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Sheet2!$E$28:$E$30</c:f>
              <c:numCache>
                <c:formatCode>0.0%</c:formatCode>
                <c:ptCount val="3"/>
                <c:pt idx="0">
                  <c:v>0.96296296296296291</c:v>
                </c:pt>
                <c:pt idx="1">
                  <c:v>1</c:v>
                </c:pt>
                <c:pt idx="2">
                  <c:v>0.17808219178082191</c:v>
                </c:pt>
              </c:numCache>
            </c:numRef>
          </c:val>
          <c:smooth val="0"/>
          <c:extLst>
            <c:ext xmlns:c16="http://schemas.microsoft.com/office/drawing/2014/chart" uri="{C3380CC4-5D6E-409C-BE32-E72D297353CC}">
              <c16:uniqueId val="{00000001-5FF4-425F-8106-2B0760DA93C2}"/>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Sensitivity</a:t>
            </a:r>
          </a:p>
        </c:rich>
      </c:tx>
      <c:overlay val="0"/>
      <c:spPr>
        <a:noFill/>
        <a:ln>
          <a:noFill/>
        </a:ln>
        <a:effectLst/>
      </c:spPr>
    </c:title>
    <c:autoTitleDeleted val="0"/>
    <c:plotArea>
      <c:layout/>
      <c:lineChart>
        <c:grouping val="standard"/>
        <c:varyColors val="0"/>
        <c:ser>
          <c:idx val="0"/>
          <c:order val="0"/>
          <c:tx>
            <c:strRef>
              <c:f>Sheet2!$D$32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Sheet2!$D$33:$D$35</c:f>
              <c:numCache>
                <c:formatCode>0.0%</c:formatCode>
                <c:ptCount val="3"/>
                <c:pt idx="0">
                  <c:v>0.45283018867924529</c:v>
                </c:pt>
                <c:pt idx="1">
                  <c:v>0.3</c:v>
                </c:pt>
                <c:pt idx="2">
                  <c:v>0.62962962962962965</c:v>
                </c:pt>
              </c:numCache>
            </c:numRef>
          </c:val>
          <c:smooth val="0"/>
          <c:extLst>
            <c:ext xmlns:c16="http://schemas.microsoft.com/office/drawing/2014/chart" uri="{C3380CC4-5D6E-409C-BE32-E72D297353CC}">
              <c16:uniqueId val="{00000000-1077-4BC6-803E-E2622315A3E6}"/>
            </c:ext>
          </c:extLst>
        </c:ser>
        <c:ser>
          <c:idx val="1"/>
          <c:order val="1"/>
          <c:tx>
            <c:strRef>
              <c:f>Sheet2!$E$32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Sheet2!$E$33:$E$35</c:f>
              <c:numCache>
                <c:formatCode>0.0%</c:formatCode>
                <c:ptCount val="3"/>
                <c:pt idx="0">
                  <c:v>0.96296296296296291</c:v>
                </c:pt>
                <c:pt idx="1">
                  <c:v>0.94444444444444442</c:v>
                </c:pt>
                <c:pt idx="2">
                  <c:v>0.72222222222222221</c:v>
                </c:pt>
              </c:numCache>
            </c:numRef>
          </c:val>
          <c:smooth val="0"/>
          <c:extLst>
            <c:ext xmlns:c16="http://schemas.microsoft.com/office/drawing/2014/chart" uri="{C3380CC4-5D6E-409C-BE32-E72D297353CC}">
              <c16:uniqueId val="{00000001-1077-4BC6-803E-E2622315A3E6}"/>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Mis-classification rate</a:t>
            </a:r>
          </a:p>
        </c:rich>
      </c:tx>
      <c:overlay val="0"/>
      <c:spPr>
        <a:noFill/>
        <a:ln>
          <a:noFill/>
        </a:ln>
        <a:effectLst/>
      </c:spPr>
    </c:title>
    <c:autoTitleDeleted val="0"/>
    <c:plotArea>
      <c:layout/>
      <c:lineChart>
        <c:grouping val="standard"/>
        <c:varyColors val="0"/>
        <c:ser>
          <c:idx val="0"/>
          <c:order val="0"/>
          <c:tx>
            <c:strRef>
              <c:f>Sheet2!$D$37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Sheet2!$D$38:$D$40</c:f>
              <c:numCache>
                <c:formatCode>0.0%</c:formatCode>
                <c:ptCount val="3"/>
                <c:pt idx="0">
                  <c:v>1.7000000000000001E-2</c:v>
                </c:pt>
                <c:pt idx="1">
                  <c:v>1.9E-2</c:v>
                </c:pt>
                <c:pt idx="2">
                  <c:v>1.7999999999999999E-2</c:v>
                </c:pt>
              </c:numCache>
            </c:numRef>
          </c:val>
          <c:smooth val="0"/>
          <c:extLst>
            <c:ext xmlns:c16="http://schemas.microsoft.com/office/drawing/2014/chart" uri="{C3380CC4-5D6E-409C-BE32-E72D297353CC}">
              <c16:uniqueId val="{00000000-4B25-4EE9-A095-F6A71A9A62BE}"/>
            </c:ext>
          </c:extLst>
        </c:ser>
        <c:ser>
          <c:idx val="1"/>
          <c:order val="1"/>
          <c:tx>
            <c:strRef>
              <c:f>Sheet2!$E$37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Sheet2!$E$38:$E$40</c:f>
              <c:numCache>
                <c:formatCode>0.0%</c:formatCode>
                <c:ptCount val="3"/>
                <c:pt idx="0">
                  <c:v>3.6999999999999998E-2</c:v>
                </c:pt>
                <c:pt idx="1">
                  <c:v>2.7E-2</c:v>
                </c:pt>
                <c:pt idx="2">
                  <c:v>9.6000000000000002E-2</c:v>
                </c:pt>
              </c:numCache>
            </c:numRef>
          </c:val>
          <c:smooth val="0"/>
          <c:extLst>
            <c:ext xmlns:c16="http://schemas.microsoft.com/office/drawing/2014/chart" uri="{C3380CC4-5D6E-409C-BE32-E72D297353CC}">
              <c16:uniqueId val="{00000001-4B25-4EE9-A095-F6A71A9A62BE}"/>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F1 score</a:t>
            </a:r>
          </a:p>
        </c:rich>
      </c:tx>
      <c:overlay val="0"/>
      <c:spPr>
        <a:noFill/>
        <a:ln>
          <a:noFill/>
        </a:ln>
        <a:effectLst/>
      </c:spPr>
    </c:title>
    <c:autoTitleDeleted val="0"/>
    <c:plotArea>
      <c:layout/>
      <c:lineChart>
        <c:grouping val="standard"/>
        <c:varyColors val="0"/>
        <c:ser>
          <c:idx val="0"/>
          <c:order val="0"/>
          <c:tx>
            <c:strRef>
              <c:f>Sheet2!$D$42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Sheet2!$D$43:$D$45</c:f>
              <c:numCache>
                <c:formatCode>0.0%</c:formatCode>
                <c:ptCount val="3"/>
                <c:pt idx="0">
                  <c:v>0.58561124121779862</c:v>
                </c:pt>
                <c:pt idx="1">
                  <c:v>0.31577451444812887</c:v>
                </c:pt>
                <c:pt idx="2">
                  <c:v>0.73947540983606552</c:v>
                </c:pt>
              </c:numCache>
            </c:numRef>
          </c:val>
          <c:smooth val="0"/>
          <c:extLst>
            <c:ext xmlns:c16="http://schemas.microsoft.com/office/drawing/2014/chart" uri="{C3380CC4-5D6E-409C-BE32-E72D297353CC}">
              <c16:uniqueId val="{00000000-DEB0-408F-BE3E-93A29EE76694}"/>
            </c:ext>
          </c:extLst>
        </c:ser>
        <c:ser>
          <c:idx val="1"/>
          <c:order val="1"/>
          <c:tx>
            <c:strRef>
              <c:f>Sheet2!$E$42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dLbl>
              <c:idx val="2"/>
              <c:layout>
                <c:manualLayout>
                  <c:x val="1.6695639257881929E-2"/>
                  <c:y val="-1.06306370979229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B0-408F-BE3E-93A29EE76694}"/>
                </c:ext>
              </c:extLst>
            </c:dLbl>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Sheet2!$E$43:$E$45</c:f>
              <c:numCache>
                <c:formatCode>0.0%</c:formatCode>
                <c:ptCount val="3"/>
                <c:pt idx="0">
                  <c:v>0.96296296296296291</c:v>
                </c:pt>
                <c:pt idx="1">
                  <c:v>0.97142857142857142</c:v>
                </c:pt>
                <c:pt idx="2">
                  <c:v>0.2857142857142857</c:v>
                </c:pt>
              </c:numCache>
            </c:numRef>
          </c:val>
          <c:smooth val="0"/>
          <c:extLst>
            <c:ext xmlns:c16="http://schemas.microsoft.com/office/drawing/2014/chart" uri="{C3380CC4-5D6E-409C-BE32-E72D297353CC}">
              <c16:uniqueId val="{00000001-DEB0-408F-BE3E-93A29EE76694}"/>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BBF779-74AF-449C-A80C-6B8C50A973DD}"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8AD20313-2833-4DC4-A99C-06A6C0F69913}">
      <dgm:prSet phldrT="[Text]" custT="1"/>
      <dgm:spPr/>
      <dgm:t>
        <a:bodyPr/>
        <a:lstStyle/>
        <a:p>
          <a:r>
            <a:rPr lang="en-US" sz="900" b="1" dirty="0"/>
            <a:t>Neural network</a:t>
          </a:r>
        </a:p>
      </dgm:t>
    </dgm:pt>
    <dgm:pt modelId="{F2CE86A8-256B-490B-8CFD-82745D18D221}" type="parTrans" cxnId="{05780652-226C-4470-BBE7-C643166152D6}">
      <dgm:prSet/>
      <dgm:spPr/>
      <dgm:t>
        <a:bodyPr/>
        <a:lstStyle/>
        <a:p>
          <a:endParaRPr lang="en-US" sz="900" b="1"/>
        </a:p>
      </dgm:t>
    </dgm:pt>
    <dgm:pt modelId="{37981AFF-C8A9-47D0-94AB-01553EFB53DE}" type="sibTrans" cxnId="{05780652-226C-4470-BBE7-C643166152D6}">
      <dgm:prSet/>
      <dgm:spPr/>
      <dgm:t>
        <a:bodyPr/>
        <a:lstStyle/>
        <a:p>
          <a:endParaRPr lang="en-US" sz="900" b="1"/>
        </a:p>
      </dgm:t>
    </dgm:pt>
    <dgm:pt modelId="{6E5F325A-34AC-40EB-8FD7-1EB7119ABB9F}">
      <dgm:prSet phldrT="[Text]" phldr="1" custT="1"/>
      <dgm:spPr/>
      <dgm:t>
        <a:bodyPr/>
        <a:lstStyle/>
        <a:p>
          <a:endParaRPr lang="en-US" sz="900" b="1"/>
        </a:p>
      </dgm:t>
    </dgm:pt>
    <dgm:pt modelId="{E6627942-476E-4810-9E04-10027082DF07}" type="parTrans" cxnId="{59FF500E-575A-43CD-B7BA-7D7C96FFB86E}">
      <dgm:prSet/>
      <dgm:spPr/>
      <dgm:t>
        <a:bodyPr/>
        <a:lstStyle/>
        <a:p>
          <a:endParaRPr lang="en-US" sz="900" b="1"/>
        </a:p>
      </dgm:t>
    </dgm:pt>
    <dgm:pt modelId="{F2F3E3D7-4B52-4F14-8BB0-554D37720770}" type="sibTrans" cxnId="{59FF500E-575A-43CD-B7BA-7D7C96FFB86E}">
      <dgm:prSet/>
      <dgm:spPr/>
      <dgm:t>
        <a:bodyPr/>
        <a:lstStyle/>
        <a:p>
          <a:endParaRPr lang="en-US" sz="900" b="1"/>
        </a:p>
      </dgm:t>
    </dgm:pt>
    <dgm:pt modelId="{35EC4261-7153-4868-816A-3EAF17FA1635}">
      <dgm:prSet phldrT="[Text]" custT="1"/>
      <dgm:spPr/>
      <dgm:t>
        <a:bodyPr/>
        <a:lstStyle/>
        <a:p>
          <a:r>
            <a:rPr lang="en-US" sz="900" b="1" dirty="0"/>
            <a:t>Logistic Regression</a:t>
          </a:r>
        </a:p>
      </dgm:t>
    </dgm:pt>
    <dgm:pt modelId="{363B2ECD-0C71-4472-BBDE-9FC54B4B600F}" type="parTrans" cxnId="{664FF1C6-04AF-4AEB-A8A0-753230D619FB}">
      <dgm:prSet/>
      <dgm:spPr/>
      <dgm:t>
        <a:bodyPr/>
        <a:lstStyle/>
        <a:p>
          <a:endParaRPr lang="en-US" sz="900" b="1"/>
        </a:p>
      </dgm:t>
    </dgm:pt>
    <dgm:pt modelId="{1B0BE014-0AAF-4C87-B533-D19699674A43}" type="sibTrans" cxnId="{664FF1C6-04AF-4AEB-A8A0-753230D619FB}">
      <dgm:prSet/>
      <dgm:spPr/>
      <dgm:t>
        <a:bodyPr/>
        <a:lstStyle/>
        <a:p>
          <a:endParaRPr lang="en-US" sz="900" b="1"/>
        </a:p>
      </dgm:t>
    </dgm:pt>
    <dgm:pt modelId="{3BAF4D1C-4B59-401A-8D4F-40356346B5C1}">
      <dgm:prSet phldrT="[Text]" phldr="1" custT="1"/>
      <dgm:spPr/>
      <dgm:t>
        <a:bodyPr/>
        <a:lstStyle/>
        <a:p>
          <a:endParaRPr lang="en-US" sz="900" b="1"/>
        </a:p>
      </dgm:t>
    </dgm:pt>
    <dgm:pt modelId="{EBE083D3-0F51-40F9-B3F2-35429763FF93}" type="parTrans" cxnId="{FCA6373A-571B-47B6-8B83-04FB3E360349}">
      <dgm:prSet/>
      <dgm:spPr/>
      <dgm:t>
        <a:bodyPr/>
        <a:lstStyle/>
        <a:p>
          <a:endParaRPr lang="en-US" sz="900" b="1"/>
        </a:p>
      </dgm:t>
    </dgm:pt>
    <dgm:pt modelId="{E31042E1-8FEF-4188-BB0A-4305A8AF4ACC}" type="sibTrans" cxnId="{FCA6373A-571B-47B6-8B83-04FB3E360349}">
      <dgm:prSet/>
      <dgm:spPr/>
      <dgm:t>
        <a:bodyPr/>
        <a:lstStyle/>
        <a:p>
          <a:endParaRPr lang="en-US" sz="900" b="1"/>
        </a:p>
      </dgm:t>
    </dgm:pt>
    <dgm:pt modelId="{DC41D30A-55D6-4A06-BD6C-C9B46B456A0F}">
      <dgm:prSet phldrT="[Text]" custT="1"/>
      <dgm:spPr/>
      <dgm:t>
        <a:bodyPr/>
        <a:lstStyle/>
        <a:p>
          <a:r>
            <a:rPr lang="en-US" sz="900" b="1" dirty="0"/>
            <a:t>Bootstrap</a:t>
          </a:r>
        </a:p>
      </dgm:t>
    </dgm:pt>
    <dgm:pt modelId="{DEE5D317-EE1D-491C-B39E-DC0A84A76000}" type="parTrans" cxnId="{E3C77D0A-3621-4F50-927F-8AAC282C7147}">
      <dgm:prSet/>
      <dgm:spPr/>
      <dgm:t>
        <a:bodyPr/>
        <a:lstStyle/>
        <a:p>
          <a:endParaRPr lang="en-US" sz="900" b="1"/>
        </a:p>
      </dgm:t>
    </dgm:pt>
    <dgm:pt modelId="{6B946C19-EB4A-4E7E-BCCB-38D791E95B12}" type="sibTrans" cxnId="{E3C77D0A-3621-4F50-927F-8AAC282C7147}">
      <dgm:prSet/>
      <dgm:spPr/>
      <dgm:t>
        <a:bodyPr/>
        <a:lstStyle/>
        <a:p>
          <a:endParaRPr lang="en-US" sz="900" b="1"/>
        </a:p>
      </dgm:t>
    </dgm:pt>
    <dgm:pt modelId="{DC69A3FB-D7E8-4FB7-B8A3-641DFA111084}">
      <dgm:prSet custT="1"/>
      <dgm:spPr/>
      <dgm:t>
        <a:bodyPr/>
        <a:lstStyle/>
        <a:p>
          <a:endParaRPr lang="en-US" sz="900" b="1"/>
        </a:p>
      </dgm:t>
    </dgm:pt>
    <dgm:pt modelId="{F44DC51A-195E-47CC-B461-AC548FC46F1F}" type="parTrans" cxnId="{D7D00FC8-2A9E-4B4E-AAFD-08CAD591F99D}">
      <dgm:prSet/>
      <dgm:spPr/>
      <dgm:t>
        <a:bodyPr/>
        <a:lstStyle/>
        <a:p>
          <a:endParaRPr lang="en-US" sz="900" b="1"/>
        </a:p>
      </dgm:t>
    </dgm:pt>
    <dgm:pt modelId="{C8D0F83F-8B4E-4DA9-B7F8-B0AEB1B0A9A1}" type="sibTrans" cxnId="{D7D00FC8-2A9E-4B4E-AAFD-08CAD591F99D}">
      <dgm:prSet/>
      <dgm:spPr/>
      <dgm:t>
        <a:bodyPr/>
        <a:lstStyle/>
        <a:p>
          <a:endParaRPr lang="en-US" sz="900" b="1"/>
        </a:p>
      </dgm:t>
    </dgm:pt>
    <dgm:pt modelId="{FB513FC3-3799-4BDF-B480-C69B892F2F55}">
      <dgm:prSet custT="1"/>
      <dgm:spPr/>
      <dgm:t>
        <a:bodyPr/>
        <a:lstStyle/>
        <a:p>
          <a:r>
            <a:rPr lang="en-US" sz="900" b="1" dirty="0"/>
            <a:t>Boosted</a:t>
          </a:r>
        </a:p>
      </dgm:t>
    </dgm:pt>
    <dgm:pt modelId="{28E55D6B-0A82-40DF-AB92-80E601DAD707}" type="parTrans" cxnId="{24E2B50E-E6D9-43D1-BC51-2E79287CF3B7}">
      <dgm:prSet/>
      <dgm:spPr/>
      <dgm:t>
        <a:bodyPr/>
        <a:lstStyle/>
        <a:p>
          <a:endParaRPr lang="en-US" sz="900" b="1"/>
        </a:p>
      </dgm:t>
    </dgm:pt>
    <dgm:pt modelId="{3392DFE3-533B-4851-8A2A-461A4C343A32}" type="sibTrans" cxnId="{24E2B50E-E6D9-43D1-BC51-2E79287CF3B7}">
      <dgm:prSet/>
      <dgm:spPr/>
      <dgm:t>
        <a:bodyPr/>
        <a:lstStyle/>
        <a:p>
          <a:endParaRPr lang="en-US" sz="900" b="1"/>
        </a:p>
      </dgm:t>
    </dgm:pt>
    <dgm:pt modelId="{8805D39F-46E0-4929-90DC-CD52E4259027}">
      <dgm:prSet custT="1"/>
      <dgm:spPr/>
      <dgm:t>
        <a:bodyPr/>
        <a:lstStyle/>
        <a:p>
          <a:endParaRPr lang="en-US" sz="900" b="1" dirty="0"/>
        </a:p>
      </dgm:t>
    </dgm:pt>
    <dgm:pt modelId="{BFD94E65-940A-45CA-A2A4-B74793AACE96}" type="parTrans" cxnId="{7110859E-0873-4E12-B0EC-7F4177849B9B}">
      <dgm:prSet/>
      <dgm:spPr/>
      <dgm:t>
        <a:bodyPr/>
        <a:lstStyle/>
        <a:p>
          <a:endParaRPr lang="en-US" sz="900" b="1"/>
        </a:p>
      </dgm:t>
    </dgm:pt>
    <dgm:pt modelId="{1BEBCA4B-52F1-49D2-A8F5-F8066F0D6A65}" type="sibTrans" cxnId="{7110859E-0873-4E12-B0EC-7F4177849B9B}">
      <dgm:prSet/>
      <dgm:spPr/>
      <dgm:t>
        <a:bodyPr/>
        <a:lstStyle/>
        <a:p>
          <a:endParaRPr lang="en-US" sz="900" b="1"/>
        </a:p>
      </dgm:t>
    </dgm:pt>
    <dgm:pt modelId="{A5966407-A6A8-4A3E-9953-1394B5A4CB13}">
      <dgm:prSet custT="1"/>
      <dgm:spPr/>
      <dgm:t>
        <a:bodyPr/>
        <a:lstStyle/>
        <a:p>
          <a:r>
            <a:rPr lang="en-US" sz="900" b="1" dirty="0"/>
            <a:t>Discriminant</a:t>
          </a:r>
        </a:p>
      </dgm:t>
    </dgm:pt>
    <dgm:pt modelId="{57CEAE01-976B-4853-8557-8F217DFC986E}" type="parTrans" cxnId="{C66DE7A7-AB91-4CA1-AF76-094AD921E2D0}">
      <dgm:prSet/>
      <dgm:spPr/>
      <dgm:t>
        <a:bodyPr/>
        <a:lstStyle/>
        <a:p>
          <a:endParaRPr lang="en-US" sz="900" b="1"/>
        </a:p>
      </dgm:t>
    </dgm:pt>
    <dgm:pt modelId="{6F8A486B-A5EC-45F1-BA79-91A36F026027}" type="sibTrans" cxnId="{C66DE7A7-AB91-4CA1-AF76-094AD921E2D0}">
      <dgm:prSet/>
      <dgm:spPr/>
      <dgm:t>
        <a:bodyPr/>
        <a:lstStyle/>
        <a:p>
          <a:endParaRPr lang="en-US" sz="900" b="1"/>
        </a:p>
      </dgm:t>
    </dgm:pt>
    <dgm:pt modelId="{E50C0505-3550-45C3-9C2C-35C9F5771752}">
      <dgm:prSet custT="1"/>
      <dgm:spPr/>
      <dgm:t>
        <a:bodyPr/>
        <a:lstStyle/>
        <a:p>
          <a:endParaRPr lang="en-US" sz="900" b="1"/>
        </a:p>
      </dgm:t>
    </dgm:pt>
    <dgm:pt modelId="{47272EA5-5E1D-4B4C-94A4-45A50E9ADF82}" type="parTrans" cxnId="{63C89EE3-0F6F-4219-ADAE-DF2655AE8E4B}">
      <dgm:prSet/>
      <dgm:spPr/>
      <dgm:t>
        <a:bodyPr/>
        <a:lstStyle/>
        <a:p>
          <a:endParaRPr lang="en-US" sz="900" b="1"/>
        </a:p>
      </dgm:t>
    </dgm:pt>
    <dgm:pt modelId="{D3DAA5BF-0DC6-44FC-BAD0-AAE242C1CEFA}" type="sibTrans" cxnId="{63C89EE3-0F6F-4219-ADAE-DF2655AE8E4B}">
      <dgm:prSet/>
      <dgm:spPr/>
      <dgm:t>
        <a:bodyPr/>
        <a:lstStyle/>
        <a:p>
          <a:endParaRPr lang="en-US" sz="900" b="1"/>
        </a:p>
      </dgm:t>
    </dgm:pt>
    <dgm:pt modelId="{AD55790A-3CA8-48F0-BD72-90A148E42AD9}">
      <dgm:prSet custT="1"/>
      <dgm:spPr/>
      <dgm:t>
        <a:bodyPr/>
        <a:lstStyle/>
        <a:p>
          <a:r>
            <a:rPr lang="en-US" sz="900" b="1" dirty="0"/>
            <a:t>KNN</a:t>
          </a:r>
        </a:p>
      </dgm:t>
    </dgm:pt>
    <dgm:pt modelId="{F216F8CE-E7BC-4B41-AF8D-83D5A5DEF7E6}" type="parTrans" cxnId="{303868EB-34A9-4621-8761-F70573E13B0F}">
      <dgm:prSet/>
      <dgm:spPr/>
      <dgm:t>
        <a:bodyPr/>
        <a:lstStyle/>
        <a:p>
          <a:endParaRPr lang="en-US" sz="900" b="1"/>
        </a:p>
      </dgm:t>
    </dgm:pt>
    <dgm:pt modelId="{9B2F8801-5069-454A-95F2-CCB0644413F9}" type="sibTrans" cxnId="{303868EB-34A9-4621-8761-F70573E13B0F}">
      <dgm:prSet/>
      <dgm:spPr/>
      <dgm:t>
        <a:bodyPr/>
        <a:lstStyle/>
        <a:p>
          <a:endParaRPr lang="en-US" sz="900" b="1"/>
        </a:p>
      </dgm:t>
    </dgm:pt>
    <dgm:pt modelId="{E3B99463-5F8C-48E6-BAC2-AACE6C52591F}">
      <dgm:prSet custT="1"/>
      <dgm:spPr/>
      <dgm:t>
        <a:bodyPr/>
        <a:lstStyle/>
        <a:p>
          <a:endParaRPr lang="en-US" sz="900" b="1"/>
        </a:p>
      </dgm:t>
    </dgm:pt>
    <dgm:pt modelId="{0987BDA2-B125-42C1-9AE0-5BEACD1C3286}" type="parTrans" cxnId="{E3C69556-A1AC-47D4-9001-A3165DF86984}">
      <dgm:prSet/>
      <dgm:spPr/>
      <dgm:t>
        <a:bodyPr/>
        <a:lstStyle/>
        <a:p>
          <a:endParaRPr lang="en-US" sz="900" b="1"/>
        </a:p>
      </dgm:t>
    </dgm:pt>
    <dgm:pt modelId="{494471F2-C67A-46FD-93FB-7F3367E5C930}" type="sibTrans" cxnId="{E3C69556-A1AC-47D4-9001-A3165DF86984}">
      <dgm:prSet/>
      <dgm:spPr/>
      <dgm:t>
        <a:bodyPr/>
        <a:lstStyle/>
        <a:p>
          <a:endParaRPr lang="en-US" sz="900" b="1"/>
        </a:p>
      </dgm:t>
    </dgm:pt>
    <dgm:pt modelId="{5DF3C483-819D-4633-AF69-049E3E9D94A5}">
      <dgm:prSet custT="1"/>
      <dgm:spPr/>
      <dgm:t>
        <a:bodyPr/>
        <a:lstStyle/>
        <a:p>
          <a:r>
            <a:rPr lang="en-US" sz="900" b="1" dirty="0"/>
            <a:t>Ensemble models</a:t>
          </a:r>
        </a:p>
      </dgm:t>
    </dgm:pt>
    <dgm:pt modelId="{51BD35F3-D92E-4831-B48D-D73A9C7DC498}" type="parTrans" cxnId="{2EE09466-9BC6-4128-9B2B-84B74FBB3DDC}">
      <dgm:prSet/>
      <dgm:spPr/>
      <dgm:t>
        <a:bodyPr/>
        <a:lstStyle/>
        <a:p>
          <a:endParaRPr lang="en-US" sz="900" b="1"/>
        </a:p>
      </dgm:t>
    </dgm:pt>
    <dgm:pt modelId="{4A856991-15BE-40A7-A107-91477F933C4C}" type="sibTrans" cxnId="{2EE09466-9BC6-4128-9B2B-84B74FBB3DDC}">
      <dgm:prSet/>
      <dgm:spPr/>
      <dgm:t>
        <a:bodyPr/>
        <a:lstStyle/>
        <a:p>
          <a:endParaRPr lang="en-US" sz="900" b="1"/>
        </a:p>
      </dgm:t>
    </dgm:pt>
    <dgm:pt modelId="{5283DA95-7CFB-45EC-831E-5DB08258302C}">
      <dgm:prSet phldrT="[Text]" phldr="1" custT="1"/>
      <dgm:spPr/>
      <dgm:t>
        <a:bodyPr/>
        <a:lstStyle/>
        <a:p>
          <a:endParaRPr lang="en-US" sz="900" b="1" dirty="0"/>
        </a:p>
      </dgm:t>
    </dgm:pt>
    <dgm:pt modelId="{F8339620-7E25-4422-A09C-200BF7A390A7}" type="sibTrans" cxnId="{904485E9-94E9-4A51-B5FB-46FE61F95E7D}">
      <dgm:prSet/>
      <dgm:spPr/>
      <dgm:t>
        <a:bodyPr/>
        <a:lstStyle/>
        <a:p>
          <a:endParaRPr lang="en-US" sz="900" b="1"/>
        </a:p>
      </dgm:t>
    </dgm:pt>
    <dgm:pt modelId="{551DEEFD-25A6-4AC0-9B54-8D465DF75165}" type="parTrans" cxnId="{904485E9-94E9-4A51-B5FB-46FE61F95E7D}">
      <dgm:prSet/>
      <dgm:spPr/>
      <dgm:t>
        <a:bodyPr/>
        <a:lstStyle/>
        <a:p>
          <a:endParaRPr lang="en-US" sz="900" b="1"/>
        </a:p>
      </dgm:t>
    </dgm:pt>
    <dgm:pt modelId="{AB9F02B0-EF34-4629-90E7-26C80AB5908A}" type="pres">
      <dgm:prSet presAssocID="{87BBF779-74AF-449C-A80C-6B8C50A973DD}" presName="linearFlow" presStyleCnt="0">
        <dgm:presLayoutVars>
          <dgm:dir/>
          <dgm:animLvl val="lvl"/>
          <dgm:resizeHandles/>
        </dgm:presLayoutVars>
      </dgm:prSet>
      <dgm:spPr/>
    </dgm:pt>
    <dgm:pt modelId="{5306BD74-939C-43A6-A2DD-17E0B644F7CD}" type="pres">
      <dgm:prSet presAssocID="{5283DA95-7CFB-45EC-831E-5DB08258302C}" presName="compositeNode" presStyleCnt="0">
        <dgm:presLayoutVars>
          <dgm:bulletEnabled val="1"/>
        </dgm:presLayoutVars>
      </dgm:prSet>
      <dgm:spPr/>
    </dgm:pt>
    <dgm:pt modelId="{C260C891-5FCA-4083-B3F2-D13740A4BE96}" type="pres">
      <dgm:prSet presAssocID="{5283DA95-7CFB-45EC-831E-5DB08258302C}" presName="image" presStyleLbl="fgImgPlace1" presStyleIdx="0" presStyleCnt="7" custScaleX="218408" custScaleY="21954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with solid fill"/>
        </a:ext>
      </dgm:extLst>
    </dgm:pt>
    <dgm:pt modelId="{6E82B11A-6161-4EF3-93AB-141D18B7DE14}" type="pres">
      <dgm:prSet presAssocID="{5283DA95-7CFB-45EC-831E-5DB08258302C}" presName="childNode" presStyleLbl="node1" presStyleIdx="0" presStyleCnt="7">
        <dgm:presLayoutVars>
          <dgm:bulletEnabled val="1"/>
        </dgm:presLayoutVars>
      </dgm:prSet>
      <dgm:spPr/>
    </dgm:pt>
    <dgm:pt modelId="{35ACFB96-FAD8-449B-9677-67F36A263C3B}" type="pres">
      <dgm:prSet presAssocID="{5283DA95-7CFB-45EC-831E-5DB08258302C}" presName="parentNode" presStyleLbl="revTx" presStyleIdx="0" presStyleCnt="7">
        <dgm:presLayoutVars>
          <dgm:chMax val="0"/>
          <dgm:bulletEnabled val="1"/>
        </dgm:presLayoutVars>
      </dgm:prSet>
      <dgm:spPr/>
    </dgm:pt>
    <dgm:pt modelId="{7D1769EE-2573-4CFD-B312-57BC50E80EF5}" type="pres">
      <dgm:prSet presAssocID="{F8339620-7E25-4422-A09C-200BF7A390A7}" presName="sibTrans" presStyleCnt="0"/>
      <dgm:spPr/>
    </dgm:pt>
    <dgm:pt modelId="{E1A96BCA-719C-4ADB-9F20-1BC1A5364DF1}" type="pres">
      <dgm:prSet presAssocID="{6E5F325A-34AC-40EB-8FD7-1EB7119ABB9F}" presName="compositeNode" presStyleCnt="0">
        <dgm:presLayoutVars>
          <dgm:bulletEnabled val="1"/>
        </dgm:presLayoutVars>
      </dgm:prSet>
      <dgm:spPr/>
    </dgm:pt>
    <dgm:pt modelId="{FC810DF2-573E-4444-8BD0-883EA4174D83}" type="pres">
      <dgm:prSet presAssocID="{6E5F325A-34AC-40EB-8FD7-1EB7119ABB9F}" presName="image" presStyleLbl="fgImgPlace1" presStyleIdx="1" presStyleCnt="7" custScaleX="218408" custScaleY="21840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with solid fill"/>
        </a:ext>
      </dgm:extLst>
    </dgm:pt>
    <dgm:pt modelId="{F9CA827C-A445-49CD-9343-4879BD7B1D2F}" type="pres">
      <dgm:prSet presAssocID="{6E5F325A-34AC-40EB-8FD7-1EB7119ABB9F}" presName="childNode" presStyleLbl="node1" presStyleIdx="1" presStyleCnt="7">
        <dgm:presLayoutVars>
          <dgm:bulletEnabled val="1"/>
        </dgm:presLayoutVars>
      </dgm:prSet>
      <dgm:spPr/>
    </dgm:pt>
    <dgm:pt modelId="{1D180CA6-DC79-4121-96CB-C8761A008C54}" type="pres">
      <dgm:prSet presAssocID="{6E5F325A-34AC-40EB-8FD7-1EB7119ABB9F}" presName="parentNode" presStyleLbl="revTx" presStyleIdx="1" presStyleCnt="7">
        <dgm:presLayoutVars>
          <dgm:chMax val="0"/>
          <dgm:bulletEnabled val="1"/>
        </dgm:presLayoutVars>
      </dgm:prSet>
      <dgm:spPr/>
    </dgm:pt>
    <dgm:pt modelId="{F0A894E8-9A6A-4C66-8F65-7C11167D88B1}" type="pres">
      <dgm:prSet presAssocID="{F2F3E3D7-4B52-4F14-8BB0-554D37720770}" presName="sibTrans" presStyleCnt="0"/>
      <dgm:spPr/>
    </dgm:pt>
    <dgm:pt modelId="{7F7DE20E-E056-449E-990B-15177C783517}" type="pres">
      <dgm:prSet presAssocID="{3BAF4D1C-4B59-401A-8D4F-40356346B5C1}" presName="compositeNode" presStyleCnt="0">
        <dgm:presLayoutVars>
          <dgm:bulletEnabled val="1"/>
        </dgm:presLayoutVars>
      </dgm:prSet>
      <dgm:spPr/>
    </dgm:pt>
    <dgm:pt modelId="{E8E28A70-AF66-4FBE-800F-F34F854E4682}" type="pres">
      <dgm:prSet presAssocID="{3BAF4D1C-4B59-401A-8D4F-40356346B5C1}" presName="image" presStyleLbl="fgImgPlace1" presStyleIdx="2" presStyleCnt="7" custScaleX="218408" custScaleY="21840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dge 3 with solid fill"/>
        </a:ext>
      </dgm:extLst>
    </dgm:pt>
    <dgm:pt modelId="{4397A2A5-8D8C-4283-815A-C08E53A8DABC}" type="pres">
      <dgm:prSet presAssocID="{3BAF4D1C-4B59-401A-8D4F-40356346B5C1}" presName="childNode" presStyleLbl="node1" presStyleIdx="2" presStyleCnt="7">
        <dgm:presLayoutVars>
          <dgm:bulletEnabled val="1"/>
        </dgm:presLayoutVars>
      </dgm:prSet>
      <dgm:spPr/>
    </dgm:pt>
    <dgm:pt modelId="{A0FD7643-3AC3-4DFB-B9A7-49DFB00A1742}" type="pres">
      <dgm:prSet presAssocID="{3BAF4D1C-4B59-401A-8D4F-40356346B5C1}" presName="parentNode" presStyleLbl="revTx" presStyleIdx="2" presStyleCnt="7">
        <dgm:presLayoutVars>
          <dgm:chMax val="0"/>
          <dgm:bulletEnabled val="1"/>
        </dgm:presLayoutVars>
      </dgm:prSet>
      <dgm:spPr/>
    </dgm:pt>
    <dgm:pt modelId="{0B3D299A-62FA-4BEC-B9B1-1A61E802D308}" type="pres">
      <dgm:prSet presAssocID="{E31042E1-8FEF-4188-BB0A-4305A8AF4ACC}" presName="sibTrans" presStyleCnt="0"/>
      <dgm:spPr/>
    </dgm:pt>
    <dgm:pt modelId="{78417489-4554-4DF0-9511-E327CD5BFB1C}" type="pres">
      <dgm:prSet presAssocID="{DC69A3FB-D7E8-4FB7-B8A3-641DFA111084}" presName="compositeNode" presStyleCnt="0">
        <dgm:presLayoutVars>
          <dgm:bulletEnabled val="1"/>
        </dgm:presLayoutVars>
      </dgm:prSet>
      <dgm:spPr/>
    </dgm:pt>
    <dgm:pt modelId="{EFF0E34C-5041-4CF2-B0F5-947C2EFA8D85}" type="pres">
      <dgm:prSet presAssocID="{DC69A3FB-D7E8-4FB7-B8A3-641DFA111084}" presName="image" presStyleLbl="fgImgPlace1" presStyleIdx="3" presStyleCnt="7" custScaleX="218408" custScaleY="21840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adge 4 with solid fill"/>
        </a:ext>
      </dgm:extLst>
    </dgm:pt>
    <dgm:pt modelId="{5A62979F-DC5E-4954-80D4-D90056FB5541}" type="pres">
      <dgm:prSet presAssocID="{DC69A3FB-D7E8-4FB7-B8A3-641DFA111084}" presName="childNode" presStyleLbl="node1" presStyleIdx="3" presStyleCnt="7">
        <dgm:presLayoutVars>
          <dgm:bulletEnabled val="1"/>
        </dgm:presLayoutVars>
      </dgm:prSet>
      <dgm:spPr/>
    </dgm:pt>
    <dgm:pt modelId="{CAE39E94-F67A-4BFF-8CE2-2060FEFB37B2}" type="pres">
      <dgm:prSet presAssocID="{DC69A3FB-D7E8-4FB7-B8A3-641DFA111084}" presName="parentNode" presStyleLbl="revTx" presStyleIdx="3" presStyleCnt="7">
        <dgm:presLayoutVars>
          <dgm:chMax val="0"/>
          <dgm:bulletEnabled val="1"/>
        </dgm:presLayoutVars>
      </dgm:prSet>
      <dgm:spPr/>
    </dgm:pt>
    <dgm:pt modelId="{F36939C0-C420-404F-85D6-E034DEEDF930}" type="pres">
      <dgm:prSet presAssocID="{C8D0F83F-8B4E-4DA9-B7F8-B0AEB1B0A9A1}" presName="sibTrans" presStyleCnt="0"/>
      <dgm:spPr/>
    </dgm:pt>
    <dgm:pt modelId="{B982EB4A-81F2-43DA-93B0-DA0A7BFCAA05}" type="pres">
      <dgm:prSet presAssocID="{8805D39F-46E0-4929-90DC-CD52E4259027}" presName="compositeNode" presStyleCnt="0">
        <dgm:presLayoutVars>
          <dgm:bulletEnabled val="1"/>
        </dgm:presLayoutVars>
      </dgm:prSet>
      <dgm:spPr/>
    </dgm:pt>
    <dgm:pt modelId="{AE2B0E93-BC5A-41FA-9720-269012013238}" type="pres">
      <dgm:prSet presAssocID="{8805D39F-46E0-4929-90DC-CD52E4259027}" presName="image" presStyleLbl="fgImgPlace1" presStyleIdx="4" presStyleCnt="7" custScaleX="218408" custScaleY="21840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adge 5 with solid fill"/>
        </a:ext>
      </dgm:extLst>
    </dgm:pt>
    <dgm:pt modelId="{65C13B84-3500-473D-A2F6-93ECF3820CAC}" type="pres">
      <dgm:prSet presAssocID="{8805D39F-46E0-4929-90DC-CD52E4259027}" presName="childNode" presStyleLbl="node1" presStyleIdx="4" presStyleCnt="7">
        <dgm:presLayoutVars>
          <dgm:bulletEnabled val="1"/>
        </dgm:presLayoutVars>
      </dgm:prSet>
      <dgm:spPr/>
    </dgm:pt>
    <dgm:pt modelId="{EE963786-146B-49E1-B988-D08B9804CA16}" type="pres">
      <dgm:prSet presAssocID="{8805D39F-46E0-4929-90DC-CD52E4259027}" presName="parentNode" presStyleLbl="revTx" presStyleIdx="4" presStyleCnt="7">
        <dgm:presLayoutVars>
          <dgm:chMax val="0"/>
          <dgm:bulletEnabled val="1"/>
        </dgm:presLayoutVars>
      </dgm:prSet>
      <dgm:spPr/>
    </dgm:pt>
    <dgm:pt modelId="{BAA952B9-5087-43BE-A967-839856DE71BF}" type="pres">
      <dgm:prSet presAssocID="{1BEBCA4B-52F1-49D2-A8F5-F8066F0D6A65}" presName="sibTrans" presStyleCnt="0"/>
      <dgm:spPr/>
    </dgm:pt>
    <dgm:pt modelId="{BC32F4F7-635B-49EE-9464-C1B546BE1D8F}" type="pres">
      <dgm:prSet presAssocID="{E50C0505-3550-45C3-9C2C-35C9F5771752}" presName="compositeNode" presStyleCnt="0">
        <dgm:presLayoutVars>
          <dgm:bulletEnabled val="1"/>
        </dgm:presLayoutVars>
      </dgm:prSet>
      <dgm:spPr/>
    </dgm:pt>
    <dgm:pt modelId="{85B84BDF-0142-40F9-826E-4DC35F9FBC65}" type="pres">
      <dgm:prSet presAssocID="{E50C0505-3550-45C3-9C2C-35C9F5771752}" presName="image" presStyleLbl="fgImgPlace1" presStyleIdx="5" presStyleCnt="7" custScaleX="218408" custScaleY="21840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adge 6 with solid fill"/>
        </a:ext>
      </dgm:extLst>
    </dgm:pt>
    <dgm:pt modelId="{B2D5FE58-6709-477F-8BD7-B6DE594C4CF3}" type="pres">
      <dgm:prSet presAssocID="{E50C0505-3550-45C3-9C2C-35C9F5771752}" presName="childNode" presStyleLbl="node1" presStyleIdx="5" presStyleCnt="7">
        <dgm:presLayoutVars>
          <dgm:bulletEnabled val="1"/>
        </dgm:presLayoutVars>
      </dgm:prSet>
      <dgm:spPr/>
    </dgm:pt>
    <dgm:pt modelId="{2F73A9BB-57D2-44D7-8669-CBA93293A8AF}" type="pres">
      <dgm:prSet presAssocID="{E50C0505-3550-45C3-9C2C-35C9F5771752}" presName="parentNode" presStyleLbl="revTx" presStyleIdx="5" presStyleCnt="7">
        <dgm:presLayoutVars>
          <dgm:chMax val="0"/>
          <dgm:bulletEnabled val="1"/>
        </dgm:presLayoutVars>
      </dgm:prSet>
      <dgm:spPr/>
    </dgm:pt>
    <dgm:pt modelId="{9AF06615-8832-444A-9836-FA340062355D}" type="pres">
      <dgm:prSet presAssocID="{D3DAA5BF-0DC6-44FC-BAD0-AAE242C1CEFA}" presName="sibTrans" presStyleCnt="0"/>
      <dgm:spPr/>
    </dgm:pt>
    <dgm:pt modelId="{A85673DC-562C-46D0-B123-3DD8DE780D7E}" type="pres">
      <dgm:prSet presAssocID="{E3B99463-5F8C-48E6-BAC2-AACE6C52591F}" presName="compositeNode" presStyleCnt="0">
        <dgm:presLayoutVars>
          <dgm:bulletEnabled val="1"/>
        </dgm:presLayoutVars>
      </dgm:prSet>
      <dgm:spPr/>
    </dgm:pt>
    <dgm:pt modelId="{826EB369-2374-4E54-B693-70CB9B188390}" type="pres">
      <dgm:prSet presAssocID="{E3B99463-5F8C-48E6-BAC2-AACE6C52591F}" presName="image" presStyleLbl="fgImgPlace1" presStyleIdx="6" presStyleCnt="7" custScaleX="218408" custScaleY="218408"/>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adge 7 with solid fill"/>
        </a:ext>
      </dgm:extLst>
    </dgm:pt>
    <dgm:pt modelId="{6C6EB879-4965-42D8-B990-8811F3632F57}" type="pres">
      <dgm:prSet presAssocID="{E3B99463-5F8C-48E6-BAC2-AACE6C52591F}" presName="childNode" presStyleLbl="node1" presStyleIdx="6" presStyleCnt="7">
        <dgm:presLayoutVars>
          <dgm:bulletEnabled val="1"/>
        </dgm:presLayoutVars>
      </dgm:prSet>
      <dgm:spPr/>
    </dgm:pt>
    <dgm:pt modelId="{81F4454F-B040-40B9-B3A5-D7BBC5FCBDC2}" type="pres">
      <dgm:prSet presAssocID="{E3B99463-5F8C-48E6-BAC2-AACE6C52591F}" presName="parentNode" presStyleLbl="revTx" presStyleIdx="6" presStyleCnt="7">
        <dgm:presLayoutVars>
          <dgm:chMax val="0"/>
          <dgm:bulletEnabled val="1"/>
        </dgm:presLayoutVars>
      </dgm:prSet>
      <dgm:spPr/>
    </dgm:pt>
  </dgm:ptLst>
  <dgm:cxnLst>
    <dgm:cxn modelId="{E3C77D0A-3621-4F50-927F-8AAC282C7147}" srcId="{3BAF4D1C-4B59-401A-8D4F-40356346B5C1}" destId="{DC41D30A-55D6-4A06-BD6C-C9B46B456A0F}" srcOrd="0" destOrd="0" parTransId="{DEE5D317-EE1D-491C-B39E-DC0A84A76000}" sibTransId="{6B946C19-EB4A-4E7E-BCCB-38D791E95B12}"/>
    <dgm:cxn modelId="{59FF500E-575A-43CD-B7BA-7D7C96FFB86E}" srcId="{87BBF779-74AF-449C-A80C-6B8C50A973DD}" destId="{6E5F325A-34AC-40EB-8FD7-1EB7119ABB9F}" srcOrd="1" destOrd="0" parTransId="{E6627942-476E-4810-9E04-10027082DF07}" sibTransId="{F2F3E3D7-4B52-4F14-8BB0-554D37720770}"/>
    <dgm:cxn modelId="{24E2B50E-E6D9-43D1-BC51-2E79287CF3B7}" srcId="{DC69A3FB-D7E8-4FB7-B8A3-641DFA111084}" destId="{FB513FC3-3799-4BDF-B480-C69B892F2F55}" srcOrd="0" destOrd="0" parTransId="{28E55D6B-0A82-40DF-AB92-80E601DAD707}" sibTransId="{3392DFE3-533B-4851-8A2A-461A4C343A32}"/>
    <dgm:cxn modelId="{AA016F12-0D16-47F4-9230-A21171F487FC}" type="presOf" srcId="{3BAF4D1C-4B59-401A-8D4F-40356346B5C1}" destId="{A0FD7643-3AC3-4DFB-B9A7-49DFB00A1742}" srcOrd="0" destOrd="0" presId="urn:microsoft.com/office/officeart/2005/8/layout/hList2"/>
    <dgm:cxn modelId="{BDFD1716-8AE1-4929-A0D1-E4BA070B4E00}" type="presOf" srcId="{E3B99463-5F8C-48E6-BAC2-AACE6C52591F}" destId="{81F4454F-B040-40B9-B3A5-D7BBC5FCBDC2}" srcOrd="0" destOrd="0" presId="urn:microsoft.com/office/officeart/2005/8/layout/hList2"/>
    <dgm:cxn modelId="{0F2FFB1C-ABA3-4741-8727-D408C2F7425F}" type="presOf" srcId="{AD55790A-3CA8-48F0-BD72-90A148E42AD9}" destId="{B2D5FE58-6709-477F-8BD7-B6DE594C4CF3}" srcOrd="0" destOrd="0" presId="urn:microsoft.com/office/officeart/2005/8/layout/hList2"/>
    <dgm:cxn modelId="{FCA6373A-571B-47B6-8B83-04FB3E360349}" srcId="{87BBF779-74AF-449C-A80C-6B8C50A973DD}" destId="{3BAF4D1C-4B59-401A-8D4F-40356346B5C1}" srcOrd="2" destOrd="0" parTransId="{EBE083D3-0F51-40F9-B3F2-35429763FF93}" sibTransId="{E31042E1-8FEF-4188-BB0A-4305A8AF4ACC}"/>
    <dgm:cxn modelId="{6E156F64-550A-46C5-B85B-2623F2F21C09}" type="presOf" srcId="{35EC4261-7153-4868-816A-3EAF17FA1635}" destId="{F9CA827C-A445-49CD-9343-4879BD7B1D2F}" srcOrd="0" destOrd="0" presId="urn:microsoft.com/office/officeart/2005/8/layout/hList2"/>
    <dgm:cxn modelId="{2EE09466-9BC6-4128-9B2B-84B74FBB3DDC}" srcId="{E3B99463-5F8C-48E6-BAC2-AACE6C52591F}" destId="{5DF3C483-819D-4633-AF69-049E3E9D94A5}" srcOrd="0" destOrd="0" parTransId="{51BD35F3-D92E-4831-B48D-D73A9C7DC498}" sibTransId="{4A856991-15BE-40A7-A107-91477F933C4C}"/>
    <dgm:cxn modelId="{93E24C4E-ED5B-4FA0-845C-9B6F1A5B9930}" type="presOf" srcId="{FB513FC3-3799-4BDF-B480-C69B892F2F55}" destId="{5A62979F-DC5E-4954-80D4-D90056FB5541}" srcOrd="0" destOrd="0" presId="urn:microsoft.com/office/officeart/2005/8/layout/hList2"/>
    <dgm:cxn modelId="{05780652-226C-4470-BBE7-C643166152D6}" srcId="{5283DA95-7CFB-45EC-831E-5DB08258302C}" destId="{8AD20313-2833-4DC4-A99C-06A6C0F69913}" srcOrd="0" destOrd="0" parTransId="{F2CE86A8-256B-490B-8CFD-82745D18D221}" sibTransId="{37981AFF-C8A9-47D0-94AB-01553EFB53DE}"/>
    <dgm:cxn modelId="{E3C69556-A1AC-47D4-9001-A3165DF86984}" srcId="{87BBF779-74AF-449C-A80C-6B8C50A973DD}" destId="{E3B99463-5F8C-48E6-BAC2-AACE6C52591F}" srcOrd="6" destOrd="0" parTransId="{0987BDA2-B125-42C1-9AE0-5BEACD1C3286}" sibTransId="{494471F2-C67A-46FD-93FB-7F3367E5C930}"/>
    <dgm:cxn modelId="{EEFE5C7A-0FCB-4AB8-8701-F79DC91A44D8}" type="presOf" srcId="{6E5F325A-34AC-40EB-8FD7-1EB7119ABB9F}" destId="{1D180CA6-DC79-4121-96CB-C8761A008C54}" srcOrd="0" destOrd="0" presId="urn:microsoft.com/office/officeart/2005/8/layout/hList2"/>
    <dgm:cxn modelId="{67171E82-2BD1-447B-AA85-BD738D6BC672}" type="presOf" srcId="{DC41D30A-55D6-4A06-BD6C-C9B46B456A0F}" destId="{4397A2A5-8D8C-4283-815A-C08E53A8DABC}" srcOrd="0" destOrd="0" presId="urn:microsoft.com/office/officeart/2005/8/layout/hList2"/>
    <dgm:cxn modelId="{1C506592-0400-4E36-A5E9-B4D63B7A4570}" type="presOf" srcId="{E50C0505-3550-45C3-9C2C-35C9F5771752}" destId="{2F73A9BB-57D2-44D7-8669-CBA93293A8AF}" srcOrd="0" destOrd="0" presId="urn:microsoft.com/office/officeart/2005/8/layout/hList2"/>
    <dgm:cxn modelId="{EFDB2296-DDD4-4FE8-8B22-F163E828AA2C}" type="presOf" srcId="{8AD20313-2833-4DC4-A99C-06A6C0F69913}" destId="{6E82B11A-6161-4EF3-93AB-141D18B7DE14}" srcOrd="0" destOrd="0" presId="urn:microsoft.com/office/officeart/2005/8/layout/hList2"/>
    <dgm:cxn modelId="{7110859E-0873-4E12-B0EC-7F4177849B9B}" srcId="{87BBF779-74AF-449C-A80C-6B8C50A973DD}" destId="{8805D39F-46E0-4929-90DC-CD52E4259027}" srcOrd="4" destOrd="0" parTransId="{BFD94E65-940A-45CA-A2A4-B74793AACE96}" sibTransId="{1BEBCA4B-52F1-49D2-A8F5-F8066F0D6A65}"/>
    <dgm:cxn modelId="{C66DE7A7-AB91-4CA1-AF76-094AD921E2D0}" srcId="{8805D39F-46E0-4929-90DC-CD52E4259027}" destId="{A5966407-A6A8-4A3E-9953-1394B5A4CB13}" srcOrd="0" destOrd="0" parTransId="{57CEAE01-976B-4853-8557-8F217DFC986E}" sibTransId="{6F8A486B-A5EC-45F1-BA79-91A36F026027}"/>
    <dgm:cxn modelId="{664FF1C6-04AF-4AEB-A8A0-753230D619FB}" srcId="{6E5F325A-34AC-40EB-8FD7-1EB7119ABB9F}" destId="{35EC4261-7153-4868-816A-3EAF17FA1635}" srcOrd="0" destOrd="0" parTransId="{363B2ECD-0C71-4472-BBDE-9FC54B4B600F}" sibTransId="{1B0BE014-0AAF-4C87-B533-D19699674A43}"/>
    <dgm:cxn modelId="{D7D00FC8-2A9E-4B4E-AAFD-08CAD591F99D}" srcId="{87BBF779-74AF-449C-A80C-6B8C50A973DD}" destId="{DC69A3FB-D7E8-4FB7-B8A3-641DFA111084}" srcOrd="3" destOrd="0" parTransId="{F44DC51A-195E-47CC-B461-AC548FC46F1F}" sibTransId="{C8D0F83F-8B4E-4DA9-B7F8-B0AEB1B0A9A1}"/>
    <dgm:cxn modelId="{7559C0CA-B5CB-4F96-858F-463D8CB5561D}" type="presOf" srcId="{5283DA95-7CFB-45EC-831E-5DB08258302C}" destId="{35ACFB96-FAD8-449B-9677-67F36A263C3B}" srcOrd="0" destOrd="0" presId="urn:microsoft.com/office/officeart/2005/8/layout/hList2"/>
    <dgm:cxn modelId="{D57584CD-0A5C-4158-B958-38112BDF5F1F}" type="presOf" srcId="{87BBF779-74AF-449C-A80C-6B8C50A973DD}" destId="{AB9F02B0-EF34-4629-90E7-26C80AB5908A}" srcOrd="0" destOrd="0" presId="urn:microsoft.com/office/officeart/2005/8/layout/hList2"/>
    <dgm:cxn modelId="{C13258D1-A3FE-4C73-9390-4A8C173E1744}" type="presOf" srcId="{DC69A3FB-D7E8-4FB7-B8A3-641DFA111084}" destId="{CAE39E94-F67A-4BFF-8CE2-2060FEFB37B2}" srcOrd="0" destOrd="0" presId="urn:microsoft.com/office/officeart/2005/8/layout/hList2"/>
    <dgm:cxn modelId="{D4A597DC-9058-49FC-85D9-64160AE2B388}" type="presOf" srcId="{8805D39F-46E0-4929-90DC-CD52E4259027}" destId="{EE963786-146B-49E1-B988-D08B9804CA16}" srcOrd="0" destOrd="0" presId="urn:microsoft.com/office/officeart/2005/8/layout/hList2"/>
    <dgm:cxn modelId="{CA5A2EDD-E31E-4BB4-80FF-229F9BC4E627}" type="presOf" srcId="{5DF3C483-819D-4633-AF69-049E3E9D94A5}" destId="{6C6EB879-4965-42D8-B990-8811F3632F57}" srcOrd="0" destOrd="0" presId="urn:microsoft.com/office/officeart/2005/8/layout/hList2"/>
    <dgm:cxn modelId="{63C89EE3-0F6F-4219-ADAE-DF2655AE8E4B}" srcId="{87BBF779-74AF-449C-A80C-6B8C50A973DD}" destId="{E50C0505-3550-45C3-9C2C-35C9F5771752}" srcOrd="5" destOrd="0" parTransId="{47272EA5-5E1D-4B4C-94A4-45A50E9ADF82}" sibTransId="{D3DAA5BF-0DC6-44FC-BAD0-AAE242C1CEFA}"/>
    <dgm:cxn modelId="{904485E9-94E9-4A51-B5FB-46FE61F95E7D}" srcId="{87BBF779-74AF-449C-A80C-6B8C50A973DD}" destId="{5283DA95-7CFB-45EC-831E-5DB08258302C}" srcOrd="0" destOrd="0" parTransId="{551DEEFD-25A6-4AC0-9B54-8D465DF75165}" sibTransId="{F8339620-7E25-4422-A09C-200BF7A390A7}"/>
    <dgm:cxn modelId="{2949CDEA-A922-4B6E-8772-2D91E9A4577A}" type="presOf" srcId="{A5966407-A6A8-4A3E-9953-1394B5A4CB13}" destId="{65C13B84-3500-473D-A2F6-93ECF3820CAC}" srcOrd="0" destOrd="0" presId="urn:microsoft.com/office/officeart/2005/8/layout/hList2"/>
    <dgm:cxn modelId="{303868EB-34A9-4621-8761-F70573E13B0F}" srcId="{E50C0505-3550-45C3-9C2C-35C9F5771752}" destId="{AD55790A-3CA8-48F0-BD72-90A148E42AD9}" srcOrd="0" destOrd="0" parTransId="{F216F8CE-E7BC-4B41-AF8D-83D5A5DEF7E6}" sibTransId="{9B2F8801-5069-454A-95F2-CCB0644413F9}"/>
    <dgm:cxn modelId="{A319D959-26E4-4F17-AB7F-7FB12CE9432B}" type="presParOf" srcId="{AB9F02B0-EF34-4629-90E7-26C80AB5908A}" destId="{5306BD74-939C-43A6-A2DD-17E0B644F7CD}" srcOrd="0" destOrd="0" presId="urn:microsoft.com/office/officeart/2005/8/layout/hList2"/>
    <dgm:cxn modelId="{EDA2FEC8-F9D0-4977-8373-081D8F19ECED}" type="presParOf" srcId="{5306BD74-939C-43A6-A2DD-17E0B644F7CD}" destId="{C260C891-5FCA-4083-B3F2-D13740A4BE96}" srcOrd="0" destOrd="0" presId="urn:microsoft.com/office/officeart/2005/8/layout/hList2"/>
    <dgm:cxn modelId="{2C900F2E-8D81-4D10-905E-BE68474149E9}" type="presParOf" srcId="{5306BD74-939C-43A6-A2DD-17E0B644F7CD}" destId="{6E82B11A-6161-4EF3-93AB-141D18B7DE14}" srcOrd="1" destOrd="0" presId="urn:microsoft.com/office/officeart/2005/8/layout/hList2"/>
    <dgm:cxn modelId="{07073243-B8A6-468F-911B-BE44EA20137B}" type="presParOf" srcId="{5306BD74-939C-43A6-A2DD-17E0B644F7CD}" destId="{35ACFB96-FAD8-449B-9677-67F36A263C3B}" srcOrd="2" destOrd="0" presId="urn:microsoft.com/office/officeart/2005/8/layout/hList2"/>
    <dgm:cxn modelId="{E9D74EC8-D10E-4ED1-9A3F-89EB25B4655A}" type="presParOf" srcId="{AB9F02B0-EF34-4629-90E7-26C80AB5908A}" destId="{7D1769EE-2573-4CFD-B312-57BC50E80EF5}" srcOrd="1" destOrd="0" presId="urn:microsoft.com/office/officeart/2005/8/layout/hList2"/>
    <dgm:cxn modelId="{62953F4C-3167-4E3A-A2DA-62D46347C5E0}" type="presParOf" srcId="{AB9F02B0-EF34-4629-90E7-26C80AB5908A}" destId="{E1A96BCA-719C-4ADB-9F20-1BC1A5364DF1}" srcOrd="2" destOrd="0" presId="urn:microsoft.com/office/officeart/2005/8/layout/hList2"/>
    <dgm:cxn modelId="{E28C04D6-3384-418C-8891-9DF16E05E1E6}" type="presParOf" srcId="{E1A96BCA-719C-4ADB-9F20-1BC1A5364DF1}" destId="{FC810DF2-573E-4444-8BD0-883EA4174D83}" srcOrd="0" destOrd="0" presId="urn:microsoft.com/office/officeart/2005/8/layout/hList2"/>
    <dgm:cxn modelId="{B6224E4B-EE81-47E4-B6D4-A6F10E63D059}" type="presParOf" srcId="{E1A96BCA-719C-4ADB-9F20-1BC1A5364DF1}" destId="{F9CA827C-A445-49CD-9343-4879BD7B1D2F}" srcOrd="1" destOrd="0" presId="urn:microsoft.com/office/officeart/2005/8/layout/hList2"/>
    <dgm:cxn modelId="{2F1E79D4-EEAB-44ED-B360-960F0449D2FA}" type="presParOf" srcId="{E1A96BCA-719C-4ADB-9F20-1BC1A5364DF1}" destId="{1D180CA6-DC79-4121-96CB-C8761A008C54}" srcOrd="2" destOrd="0" presId="urn:microsoft.com/office/officeart/2005/8/layout/hList2"/>
    <dgm:cxn modelId="{EF86AE51-3DD8-493D-9935-07F12AC0BC80}" type="presParOf" srcId="{AB9F02B0-EF34-4629-90E7-26C80AB5908A}" destId="{F0A894E8-9A6A-4C66-8F65-7C11167D88B1}" srcOrd="3" destOrd="0" presId="urn:microsoft.com/office/officeart/2005/8/layout/hList2"/>
    <dgm:cxn modelId="{984CBC4B-B71F-4687-9CDE-07F4C3765769}" type="presParOf" srcId="{AB9F02B0-EF34-4629-90E7-26C80AB5908A}" destId="{7F7DE20E-E056-449E-990B-15177C783517}" srcOrd="4" destOrd="0" presId="urn:microsoft.com/office/officeart/2005/8/layout/hList2"/>
    <dgm:cxn modelId="{4AC141F7-5392-4ED5-9BCC-8D6300A5CB7A}" type="presParOf" srcId="{7F7DE20E-E056-449E-990B-15177C783517}" destId="{E8E28A70-AF66-4FBE-800F-F34F854E4682}" srcOrd="0" destOrd="0" presId="urn:microsoft.com/office/officeart/2005/8/layout/hList2"/>
    <dgm:cxn modelId="{4ED81C5A-B188-4F1B-9786-9385A01F1C46}" type="presParOf" srcId="{7F7DE20E-E056-449E-990B-15177C783517}" destId="{4397A2A5-8D8C-4283-815A-C08E53A8DABC}" srcOrd="1" destOrd="0" presId="urn:microsoft.com/office/officeart/2005/8/layout/hList2"/>
    <dgm:cxn modelId="{80A81FA0-798B-4EC1-8088-A75EEDC162DB}" type="presParOf" srcId="{7F7DE20E-E056-449E-990B-15177C783517}" destId="{A0FD7643-3AC3-4DFB-B9A7-49DFB00A1742}" srcOrd="2" destOrd="0" presId="urn:microsoft.com/office/officeart/2005/8/layout/hList2"/>
    <dgm:cxn modelId="{80B4A886-A340-4BC4-9465-BCAB6DF7B6E7}" type="presParOf" srcId="{AB9F02B0-EF34-4629-90E7-26C80AB5908A}" destId="{0B3D299A-62FA-4BEC-B9B1-1A61E802D308}" srcOrd="5" destOrd="0" presId="urn:microsoft.com/office/officeart/2005/8/layout/hList2"/>
    <dgm:cxn modelId="{5B384CBB-B0CC-43D9-BF3A-6A0A578426A4}" type="presParOf" srcId="{AB9F02B0-EF34-4629-90E7-26C80AB5908A}" destId="{78417489-4554-4DF0-9511-E327CD5BFB1C}" srcOrd="6" destOrd="0" presId="urn:microsoft.com/office/officeart/2005/8/layout/hList2"/>
    <dgm:cxn modelId="{C107D19E-EB0A-4F39-9E68-135DD5A2B3A2}" type="presParOf" srcId="{78417489-4554-4DF0-9511-E327CD5BFB1C}" destId="{EFF0E34C-5041-4CF2-B0F5-947C2EFA8D85}" srcOrd="0" destOrd="0" presId="urn:microsoft.com/office/officeart/2005/8/layout/hList2"/>
    <dgm:cxn modelId="{2866B83C-0EF1-45D7-B13F-39378BF0F0ED}" type="presParOf" srcId="{78417489-4554-4DF0-9511-E327CD5BFB1C}" destId="{5A62979F-DC5E-4954-80D4-D90056FB5541}" srcOrd="1" destOrd="0" presId="urn:microsoft.com/office/officeart/2005/8/layout/hList2"/>
    <dgm:cxn modelId="{7D15A9A5-87FF-4593-8BDE-E2397204D226}" type="presParOf" srcId="{78417489-4554-4DF0-9511-E327CD5BFB1C}" destId="{CAE39E94-F67A-4BFF-8CE2-2060FEFB37B2}" srcOrd="2" destOrd="0" presId="urn:microsoft.com/office/officeart/2005/8/layout/hList2"/>
    <dgm:cxn modelId="{536EEFC5-2400-49AB-A8BA-4F2340FEB072}" type="presParOf" srcId="{AB9F02B0-EF34-4629-90E7-26C80AB5908A}" destId="{F36939C0-C420-404F-85D6-E034DEEDF930}" srcOrd="7" destOrd="0" presId="urn:microsoft.com/office/officeart/2005/8/layout/hList2"/>
    <dgm:cxn modelId="{19086380-5E26-42C5-BA71-037B697E06F6}" type="presParOf" srcId="{AB9F02B0-EF34-4629-90E7-26C80AB5908A}" destId="{B982EB4A-81F2-43DA-93B0-DA0A7BFCAA05}" srcOrd="8" destOrd="0" presId="urn:microsoft.com/office/officeart/2005/8/layout/hList2"/>
    <dgm:cxn modelId="{3E4A55B5-6050-495F-8379-2D02C8864D07}" type="presParOf" srcId="{B982EB4A-81F2-43DA-93B0-DA0A7BFCAA05}" destId="{AE2B0E93-BC5A-41FA-9720-269012013238}" srcOrd="0" destOrd="0" presId="urn:microsoft.com/office/officeart/2005/8/layout/hList2"/>
    <dgm:cxn modelId="{4C0CAF03-EF32-4843-9E6F-FB746E7BFD0C}" type="presParOf" srcId="{B982EB4A-81F2-43DA-93B0-DA0A7BFCAA05}" destId="{65C13B84-3500-473D-A2F6-93ECF3820CAC}" srcOrd="1" destOrd="0" presId="urn:microsoft.com/office/officeart/2005/8/layout/hList2"/>
    <dgm:cxn modelId="{F07C6356-28D8-4067-AB50-F76FB4EF8F87}" type="presParOf" srcId="{B982EB4A-81F2-43DA-93B0-DA0A7BFCAA05}" destId="{EE963786-146B-49E1-B988-D08B9804CA16}" srcOrd="2" destOrd="0" presId="urn:microsoft.com/office/officeart/2005/8/layout/hList2"/>
    <dgm:cxn modelId="{1FED20DB-F977-416F-B3FD-C41255C80DEE}" type="presParOf" srcId="{AB9F02B0-EF34-4629-90E7-26C80AB5908A}" destId="{BAA952B9-5087-43BE-A967-839856DE71BF}" srcOrd="9" destOrd="0" presId="urn:microsoft.com/office/officeart/2005/8/layout/hList2"/>
    <dgm:cxn modelId="{5B4CBF74-3636-495F-B974-437153115C79}" type="presParOf" srcId="{AB9F02B0-EF34-4629-90E7-26C80AB5908A}" destId="{BC32F4F7-635B-49EE-9464-C1B546BE1D8F}" srcOrd="10" destOrd="0" presId="urn:microsoft.com/office/officeart/2005/8/layout/hList2"/>
    <dgm:cxn modelId="{54A5BBF0-3713-488C-984A-2A99E8FFB2A6}" type="presParOf" srcId="{BC32F4F7-635B-49EE-9464-C1B546BE1D8F}" destId="{85B84BDF-0142-40F9-826E-4DC35F9FBC65}" srcOrd="0" destOrd="0" presId="urn:microsoft.com/office/officeart/2005/8/layout/hList2"/>
    <dgm:cxn modelId="{28567A85-7C83-4FD9-8F6E-F0F60DC8969B}" type="presParOf" srcId="{BC32F4F7-635B-49EE-9464-C1B546BE1D8F}" destId="{B2D5FE58-6709-477F-8BD7-B6DE594C4CF3}" srcOrd="1" destOrd="0" presId="urn:microsoft.com/office/officeart/2005/8/layout/hList2"/>
    <dgm:cxn modelId="{D8EADFCA-CEC0-49D7-9029-318A772F4170}" type="presParOf" srcId="{BC32F4F7-635B-49EE-9464-C1B546BE1D8F}" destId="{2F73A9BB-57D2-44D7-8669-CBA93293A8AF}" srcOrd="2" destOrd="0" presId="urn:microsoft.com/office/officeart/2005/8/layout/hList2"/>
    <dgm:cxn modelId="{E47D2370-E256-42D9-907B-C6B7CE238603}" type="presParOf" srcId="{AB9F02B0-EF34-4629-90E7-26C80AB5908A}" destId="{9AF06615-8832-444A-9836-FA340062355D}" srcOrd="11" destOrd="0" presId="urn:microsoft.com/office/officeart/2005/8/layout/hList2"/>
    <dgm:cxn modelId="{13F7F704-AC2C-4566-9060-54F4F845CF5D}" type="presParOf" srcId="{AB9F02B0-EF34-4629-90E7-26C80AB5908A}" destId="{A85673DC-562C-46D0-B123-3DD8DE780D7E}" srcOrd="12" destOrd="0" presId="urn:microsoft.com/office/officeart/2005/8/layout/hList2"/>
    <dgm:cxn modelId="{4732B06F-ECFB-451E-B678-96BC34D03937}" type="presParOf" srcId="{A85673DC-562C-46D0-B123-3DD8DE780D7E}" destId="{826EB369-2374-4E54-B693-70CB9B188390}" srcOrd="0" destOrd="0" presId="urn:microsoft.com/office/officeart/2005/8/layout/hList2"/>
    <dgm:cxn modelId="{98328207-9FAD-4746-9554-DD59466388F0}" type="presParOf" srcId="{A85673DC-562C-46D0-B123-3DD8DE780D7E}" destId="{6C6EB879-4965-42D8-B990-8811F3632F57}" srcOrd="1" destOrd="0" presId="urn:microsoft.com/office/officeart/2005/8/layout/hList2"/>
    <dgm:cxn modelId="{A491ED4E-5981-4A29-BBBD-5097787E5672}" type="presParOf" srcId="{A85673DC-562C-46D0-B123-3DD8DE780D7E}" destId="{81F4454F-B040-40B9-B3A5-D7BBC5FCBDC2}"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D1BF04-788C-4332-BF4C-093EBEB60637}"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en-US"/>
        </a:p>
      </dgm:t>
    </dgm:pt>
    <dgm:pt modelId="{6C6B950A-2205-4661-A836-040C6296AFA2}">
      <dgm:prSet phldrT="[Text]"/>
      <dgm:spPr>
        <a:solidFill>
          <a:schemeClr val="accent1">
            <a:lumMod val="20000"/>
            <a:lumOff val="80000"/>
            <a:alpha val="90000"/>
          </a:schemeClr>
        </a:solidFill>
        <a:ln>
          <a:noFill/>
        </a:ln>
      </dgm:spPr>
      <dgm:t>
        <a:bodyPr/>
        <a:lstStyle/>
        <a:p>
          <a:r>
            <a:rPr lang="en-US" b="1" dirty="0">
              <a:solidFill>
                <a:schemeClr val="accent1"/>
              </a:solidFill>
            </a:rPr>
            <a:t>65%</a:t>
          </a:r>
        </a:p>
      </dgm:t>
    </dgm:pt>
    <dgm:pt modelId="{29721017-C1BE-41D5-AFAD-50D207BD2628}" type="parTrans" cxnId="{18A92E3B-55DB-498E-8776-F3303647CDB2}">
      <dgm:prSet/>
      <dgm:spPr/>
      <dgm:t>
        <a:bodyPr/>
        <a:lstStyle/>
        <a:p>
          <a:endParaRPr lang="en-US"/>
        </a:p>
      </dgm:t>
    </dgm:pt>
    <dgm:pt modelId="{ED13CD57-3897-4F07-8D59-76C327BB8250}" type="sibTrans" cxnId="{18A92E3B-55DB-498E-8776-F3303647CDB2}">
      <dgm:prSet/>
      <dgm:spPr/>
      <dgm:t>
        <a:bodyPr/>
        <a:lstStyle/>
        <a:p>
          <a:endParaRPr lang="en-US"/>
        </a:p>
      </dgm:t>
    </dgm:pt>
    <dgm:pt modelId="{D50F334F-0B72-4422-ADC3-FAEE489F3148}">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r>
            <a:rPr lang="en-US" sz="1200" b="1" kern="1200" dirty="0">
              <a:solidFill>
                <a:srgbClr val="EF6C00"/>
              </a:solidFill>
              <a:latin typeface="Arial"/>
              <a:ea typeface="+mn-ea"/>
              <a:cs typeface="+mn-cs"/>
            </a:rPr>
            <a:t>1.8%</a:t>
          </a:r>
          <a:endParaRPr lang="en-US" sz="1500" b="1" kern="1200" dirty="0"/>
        </a:p>
      </dgm:t>
    </dgm:pt>
    <dgm:pt modelId="{F20645BB-1E16-4E23-AF39-D9A95D12D76C}" type="parTrans" cxnId="{58006EE5-F71A-47D2-A63F-E66EBEA68FB3}">
      <dgm:prSet/>
      <dgm:spPr/>
      <dgm:t>
        <a:bodyPr/>
        <a:lstStyle/>
        <a:p>
          <a:endParaRPr lang="en-US"/>
        </a:p>
      </dgm:t>
    </dgm:pt>
    <dgm:pt modelId="{045EB0CD-9FE4-422E-8AAD-48963959C433}" type="sibTrans" cxnId="{58006EE5-F71A-47D2-A63F-E66EBEA68FB3}">
      <dgm:prSet/>
      <dgm:spPr/>
      <dgm:t>
        <a:bodyPr/>
        <a:lstStyle/>
        <a:p>
          <a:endParaRPr lang="en-US"/>
        </a:p>
      </dgm:t>
    </dgm:pt>
    <dgm:pt modelId="{95BD84C5-8A86-48AD-AEBF-DA65EED4E94F}">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48%</a:t>
          </a:r>
        </a:p>
      </dgm:t>
    </dgm:pt>
    <dgm:pt modelId="{4ABC9088-284A-49E5-854D-B044077842E1}" type="parTrans" cxnId="{26274E0F-71D8-4D6B-8623-FCD293E08C0C}">
      <dgm:prSet/>
      <dgm:spPr/>
      <dgm:t>
        <a:bodyPr/>
        <a:lstStyle/>
        <a:p>
          <a:endParaRPr lang="en-US"/>
        </a:p>
      </dgm:t>
    </dgm:pt>
    <dgm:pt modelId="{E273A08C-ED84-432F-AA63-F27AD15004E7}" type="sibTrans" cxnId="{26274E0F-71D8-4D6B-8623-FCD293E08C0C}">
      <dgm:prSet/>
      <dgm:spPr/>
      <dgm:t>
        <a:bodyPr/>
        <a:lstStyle/>
        <a:p>
          <a:endParaRPr lang="en-US"/>
        </a:p>
      </dgm:t>
    </dgm:pt>
    <dgm:pt modelId="{EDD79804-376A-4A49-AA36-5A856549A24A}">
      <dgm:prSet phldrT="[Text]"/>
      <dgm:spPr>
        <a:solidFill>
          <a:schemeClr val="accent1">
            <a:lumMod val="20000"/>
            <a:lumOff val="80000"/>
            <a:alpha val="90000"/>
          </a:schemeClr>
        </a:solidFill>
        <a:ln>
          <a:noFill/>
        </a:ln>
      </dgm:spPr>
      <dgm:t>
        <a:bodyPr/>
        <a:lstStyle/>
        <a:p>
          <a:r>
            <a:rPr lang="en-US" b="1" dirty="0">
              <a:solidFill>
                <a:schemeClr val="accent1"/>
              </a:solidFill>
            </a:rPr>
            <a:t>74%</a:t>
          </a:r>
        </a:p>
      </dgm:t>
    </dgm:pt>
    <dgm:pt modelId="{8147A4F8-6138-476E-8838-694540F8AAB7}" type="parTrans" cxnId="{C209F987-8853-4251-B9DC-F6BABB34B3AC}">
      <dgm:prSet/>
      <dgm:spPr/>
      <dgm:t>
        <a:bodyPr/>
        <a:lstStyle/>
        <a:p>
          <a:endParaRPr lang="en-US"/>
        </a:p>
      </dgm:t>
    </dgm:pt>
    <dgm:pt modelId="{45A1A1D5-3294-4711-B0A7-6650E4E7EEC7}" type="sibTrans" cxnId="{C209F987-8853-4251-B9DC-F6BABB34B3AC}">
      <dgm:prSet/>
      <dgm:spPr/>
      <dgm:t>
        <a:bodyPr/>
        <a:lstStyle/>
        <a:p>
          <a:endParaRPr lang="en-US"/>
        </a:p>
      </dgm:t>
    </dgm:pt>
    <dgm:pt modelId="{B70736AC-8341-4D73-87A4-48DAEDE7B568}">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1.8%</a:t>
          </a:r>
        </a:p>
      </dgm:t>
    </dgm:pt>
    <dgm:pt modelId="{FBDB6099-01A4-48D9-A3AE-A6B6D71B2C3E}" type="parTrans" cxnId="{FB160202-BF3D-4FD1-B897-F18E25347BB1}">
      <dgm:prSet/>
      <dgm:spPr/>
      <dgm:t>
        <a:bodyPr/>
        <a:lstStyle/>
        <a:p>
          <a:endParaRPr lang="en-US"/>
        </a:p>
      </dgm:t>
    </dgm:pt>
    <dgm:pt modelId="{5A3CF5CF-C5FF-46AA-A1EB-008607F3CAE1}" type="sibTrans" cxnId="{FB160202-BF3D-4FD1-B897-F18E25347BB1}">
      <dgm:prSet/>
      <dgm:spPr/>
      <dgm:t>
        <a:bodyPr/>
        <a:lstStyle/>
        <a:p>
          <a:endParaRPr lang="en-US"/>
        </a:p>
      </dgm:t>
    </dgm:pt>
    <dgm:pt modelId="{166C6F2E-6CED-44FF-A63F-510F20FB88AA}">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63%</a:t>
          </a:r>
        </a:p>
      </dgm:t>
    </dgm:pt>
    <dgm:pt modelId="{5E22C65B-F82D-4455-B382-C3CC15BAA773}" type="parTrans" cxnId="{8FB8675B-010C-4D5A-9F14-AA9917E9E094}">
      <dgm:prSet/>
      <dgm:spPr/>
      <dgm:t>
        <a:bodyPr/>
        <a:lstStyle/>
        <a:p>
          <a:endParaRPr lang="en-US"/>
        </a:p>
      </dgm:t>
    </dgm:pt>
    <dgm:pt modelId="{672BECBA-779A-47E9-9993-EF1BB90641F2}" type="sibTrans" cxnId="{8FB8675B-010C-4D5A-9F14-AA9917E9E094}">
      <dgm:prSet/>
      <dgm:spPr/>
      <dgm:t>
        <a:bodyPr/>
        <a:lstStyle/>
        <a:p>
          <a:endParaRPr lang="en-US"/>
        </a:p>
      </dgm:t>
    </dgm:pt>
    <dgm:pt modelId="{0EA22484-A005-461D-89DF-D48472FE56AE}">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89%</a:t>
          </a:r>
        </a:p>
      </dgm:t>
    </dgm:pt>
    <dgm:pt modelId="{E58956A5-B60E-4D42-990C-D211B8E9B2DA}" type="parTrans" cxnId="{5A16966C-BCD8-4485-9739-A24BDE4EF7BD}">
      <dgm:prSet/>
      <dgm:spPr/>
      <dgm:t>
        <a:bodyPr/>
        <a:lstStyle/>
        <a:p>
          <a:endParaRPr lang="en-US"/>
        </a:p>
      </dgm:t>
    </dgm:pt>
    <dgm:pt modelId="{62AF8328-E399-4131-9B37-0216F8376D01}" type="sibTrans" cxnId="{5A16966C-BCD8-4485-9739-A24BDE4EF7BD}">
      <dgm:prSet/>
      <dgm:spPr/>
      <dgm:t>
        <a:bodyPr/>
        <a:lstStyle/>
        <a:p>
          <a:endParaRPr lang="en-US"/>
        </a:p>
      </dgm:t>
    </dgm:pt>
    <dgm:pt modelId="{2572CB72-5FD2-45CF-B715-CF9B5DC9CFA3}">
      <dgm:prSet phldrT="[Text]" custT="1"/>
      <dgm:spPr>
        <a:solidFill>
          <a:srgbClr val="EF6C00">
            <a:lumMod val="20000"/>
            <a:lumOff val="80000"/>
            <a:alpha val="90000"/>
          </a:srgbClr>
        </a:solidFill>
        <a:ln w="25400" cap="flat" cmpd="sng" algn="ctr">
          <a:noFill/>
          <a:prstDash val="solid"/>
        </a:ln>
        <a:effectLst/>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100%</a:t>
          </a:r>
        </a:p>
      </dgm:t>
    </dgm:pt>
    <dgm:pt modelId="{97BC1A81-817E-4AF3-8143-A5E33C6AA3A6}" type="parTrans" cxnId="{659E99D6-59DF-4EFB-8470-BB4CC5E2782E}">
      <dgm:prSet/>
      <dgm:spPr/>
      <dgm:t>
        <a:bodyPr/>
        <a:lstStyle/>
        <a:p>
          <a:endParaRPr lang="en-US"/>
        </a:p>
      </dgm:t>
    </dgm:pt>
    <dgm:pt modelId="{D0876610-1F23-4390-B976-535C41D2ADCD}" type="sibTrans" cxnId="{659E99D6-59DF-4EFB-8470-BB4CC5E2782E}">
      <dgm:prSet/>
      <dgm:spPr/>
      <dgm:t>
        <a:bodyPr/>
        <a:lstStyle/>
        <a:p>
          <a:endParaRPr lang="en-US"/>
        </a:p>
      </dgm:t>
    </dgm:pt>
    <dgm:pt modelId="{3E3A5C3A-9A89-4808-A9CD-0D4355E2C783}">
      <dgm:prSet phldrT="[Text]" phldr="1" custAng="21360000" custLinFactX="-81055" custLinFactNeighborX="-100000" custLinFactNeighborY="-29528"/>
      <dgm:spPr/>
      <dgm:t>
        <a:bodyPr/>
        <a:lstStyle/>
        <a:p>
          <a:endParaRPr lang="en-US" dirty="0"/>
        </a:p>
      </dgm:t>
    </dgm:pt>
    <dgm:pt modelId="{8A741E8A-9133-494D-B544-013CEACC451C}" type="parTrans" cxnId="{66C60A2C-29DD-4255-8B89-9247EE1303BF}">
      <dgm:prSet/>
      <dgm:spPr/>
      <dgm:t>
        <a:bodyPr/>
        <a:lstStyle/>
        <a:p>
          <a:endParaRPr lang="en-US"/>
        </a:p>
      </dgm:t>
    </dgm:pt>
    <dgm:pt modelId="{7087EEBA-DB51-41FD-A6F6-73CE2BBE3C7B}" type="sibTrans" cxnId="{66C60A2C-29DD-4255-8B89-9247EE1303BF}">
      <dgm:prSet/>
      <dgm:spPr/>
      <dgm:t>
        <a:bodyPr/>
        <a:lstStyle/>
        <a:p>
          <a:endParaRPr lang="en-US"/>
        </a:p>
      </dgm:t>
    </dgm:pt>
    <dgm:pt modelId="{19F9E126-957E-4F37-9199-5976920A9BB3}" type="pres">
      <dgm:prSet presAssocID="{7BD1BF04-788C-4332-BF4C-093EBEB60637}" presName="outerComposite" presStyleCnt="0">
        <dgm:presLayoutVars>
          <dgm:chMax val="2"/>
          <dgm:animLvl val="lvl"/>
          <dgm:resizeHandles val="exact"/>
        </dgm:presLayoutVars>
      </dgm:prSet>
      <dgm:spPr/>
    </dgm:pt>
    <dgm:pt modelId="{04BF964E-145B-4870-A121-E70F0E2973C0}" type="pres">
      <dgm:prSet presAssocID="{7BD1BF04-788C-4332-BF4C-093EBEB60637}" presName="dummyMaxCanvas" presStyleCnt="0"/>
      <dgm:spPr/>
    </dgm:pt>
    <dgm:pt modelId="{997E3C7D-DF85-4B5F-9462-FC16D2490A7F}" type="pres">
      <dgm:prSet presAssocID="{7BD1BF04-788C-4332-BF4C-093EBEB60637}" presName="parentComposite" presStyleCnt="0"/>
      <dgm:spPr/>
    </dgm:pt>
    <dgm:pt modelId="{7E7D1E36-FD3C-49BD-8E78-DDE73F727C4A}" type="pres">
      <dgm:prSet presAssocID="{7BD1BF04-788C-4332-BF4C-093EBEB60637}" presName="parent1" presStyleLbl="alignAccFollowNode1" presStyleIdx="0" presStyleCnt="4" custAng="0" custScaleY="41905" custLinFactY="100000" custLinFactNeighborX="-18892" custLinFactNeighborY="167083">
        <dgm:presLayoutVars>
          <dgm:chMax val="4"/>
        </dgm:presLayoutVars>
      </dgm:prSet>
      <dgm:spPr/>
    </dgm:pt>
    <dgm:pt modelId="{1B38C1C2-2F4A-4299-A14C-80D90EC8C4D4}" type="pres">
      <dgm:prSet presAssocID="{7BD1BF04-788C-4332-BF4C-093EBEB60637}" presName="parent2" presStyleLbl="alignAccFollowNode1" presStyleIdx="1" presStyleCnt="4" custScaleY="41905" custLinFactY="100000" custLinFactNeighborX="45578" custLinFactNeighborY="149590">
        <dgm:presLayoutVars>
          <dgm:chMax val="4"/>
        </dgm:presLayoutVars>
      </dgm:prSet>
      <dgm:spPr/>
    </dgm:pt>
    <dgm:pt modelId="{A3B38375-86DF-4245-B9C5-8D97DCB5BF29}" type="pres">
      <dgm:prSet presAssocID="{7BD1BF04-788C-4332-BF4C-093EBEB60637}" presName="childrenComposite" presStyleCnt="0"/>
      <dgm:spPr/>
    </dgm:pt>
    <dgm:pt modelId="{3A2CBE66-D154-4904-8F09-FF32F0E230E2}" type="pres">
      <dgm:prSet presAssocID="{7BD1BF04-788C-4332-BF4C-093EBEB60637}" presName="dummyMaxCanvas_ChildArea" presStyleCnt="0"/>
      <dgm:spPr/>
    </dgm:pt>
    <dgm:pt modelId="{6EF9C2C6-E66F-4908-BEB2-6CE7A864A2B6}" type="pres">
      <dgm:prSet presAssocID="{7BD1BF04-788C-4332-BF4C-093EBEB60637}" presName="fulcrum" presStyleLbl="alignAccFollowNode1" presStyleIdx="2" presStyleCnt="4" custLinFactNeighborX="-1681" custLinFactNeighborY="1"/>
      <dgm:spPr>
        <a:solidFill>
          <a:schemeClr val="accent1">
            <a:lumMod val="20000"/>
            <a:lumOff val="80000"/>
            <a:alpha val="90000"/>
          </a:schemeClr>
        </a:solidFill>
        <a:ln>
          <a:solidFill>
            <a:srgbClr val="333300">
              <a:alpha val="90000"/>
            </a:srgbClr>
          </a:solidFill>
        </a:ln>
      </dgm:spPr>
    </dgm:pt>
    <dgm:pt modelId="{89788EFD-5C6B-45E1-8049-0866338C807E}" type="pres">
      <dgm:prSet presAssocID="{7BD1BF04-788C-4332-BF4C-093EBEB60637}" presName="balance_24" presStyleLbl="alignAccFollowNode1" presStyleIdx="3" presStyleCnt="4" custLinFactNeighborX="-252" custLinFactNeighborY="4867">
        <dgm:presLayoutVars>
          <dgm:bulletEnabled val="1"/>
        </dgm:presLayoutVars>
      </dgm:prSet>
      <dgm:spPr>
        <a:solidFill>
          <a:schemeClr val="accent1">
            <a:lumMod val="20000"/>
            <a:lumOff val="80000"/>
            <a:alpha val="90000"/>
          </a:schemeClr>
        </a:solidFill>
        <a:ln>
          <a:solidFill>
            <a:srgbClr val="333300">
              <a:alpha val="90000"/>
            </a:srgbClr>
          </a:solidFill>
        </a:ln>
      </dgm:spPr>
    </dgm:pt>
    <dgm:pt modelId="{90D5FCE1-1122-4D85-B816-062F5C9586E5}" type="pres">
      <dgm:prSet presAssocID="{7BD1BF04-788C-4332-BF4C-093EBEB60637}" presName="right_24_1" presStyleLbl="node1" presStyleIdx="0" presStyleCnt="6" custAng="21360000" custScaleY="72781" custLinFactY="-82743" custLinFactNeighborX="37129" custLinFactNeighborY="-100000">
        <dgm:presLayoutVars>
          <dgm:bulletEnabled val="1"/>
        </dgm:presLayoutVars>
      </dgm:prSet>
      <dgm:spPr>
        <a:xfrm rot="240000">
          <a:off x="2891787" y="1941223"/>
          <a:ext cx="1031560" cy="356243"/>
        </a:xfrm>
        <a:prstGeom prst="roundRect">
          <a:avLst/>
        </a:prstGeom>
      </dgm:spPr>
    </dgm:pt>
    <dgm:pt modelId="{9D200459-B41C-4D51-9D7E-B555CCE6CA14}" type="pres">
      <dgm:prSet presAssocID="{7BD1BF04-788C-4332-BF4C-093EBEB60637}" presName="right_24_2" presStyleLbl="node1" presStyleIdx="1" presStyleCnt="6" custAng="21360000" custScaleY="72781" custLinFactY="-100000" custLinFactNeighborX="36380" custLinFactNeighborY="-124596">
        <dgm:presLayoutVars>
          <dgm:bulletEnabled val="1"/>
        </dgm:presLayoutVars>
      </dgm:prSet>
      <dgm:spPr>
        <a:xfrm>
          <a:off x="3231656" y="1526905"/>
          <a:ext cx="1031560" cy="356243"/>
        </a:xfrm>
        <a:prstGeom prst="roundRect">
          <a:avLst/>
        </a:prstGeom>
      </dgm:spPr>
    </dgm:pt>
    <dgm:pt modelId="{B3C145ED-6F51-48F1-862D-6F5AD94536D8}" type="pres">
      <dgm:prSet presAssocID="{7BD1BF04-788C-4332-BF4C-093EBEB60637}" presName="right_24_3" presStyleLbl="node1" presStyleIdx="2" presStyleCnt="6" custAng="21360000" custScaleY="71314" custLinFactY="-100000" custLinFactNeighborX="33640" custLinFactNeighborY="-154361">
        <dgm:presLayoutVars>
          <dgm:bulletEnabled val="1"/>
        </dgm:presLayoutVars>
      </dgm:prSet>
      <dgm:spPr>
        <a:xfrm>
          <a:off x="3327410" y="788176"/>
          <a:ext cx="1031560" cy="356243"/>
        </a:xfrm>
        <a:prstGeom prst="roundRect">
          <a:avLst/>
        </a:prstGeom>
      </dgm:spPr>
    </dgm:pt>
    <dgm:pt modelId="{97CE2F8A-260D-4A90-B539-341F0C13F2E9}" type="pres">
      <dgm:prSet presAssocID="{7BD1BF04-788C-4332-BF4C-093EBEB60637}" presName="right_24_4" presStyleLbl="node1" presStyleIdx="3" presStyleCnt="6" custAng="21360000" custScaleY="71314" custLinFactX="-85369" custLinFactY="-82092" custLinFactNeighborX="-100000" custLinFactNeighborY="-100000">
        <dgm:presLayoutVars>
          <dgm:bulletEnabled val="1"/>
        </dgm:presLayoutVars>
      </dgm:prSet>
      <dgm:spPr>
        <a:xfrm>
          <a:off x="1070274" y="671633"/>
          <a:ext cx="1031560" cy="356243"/>
        </a:xfrm>
        <a:prstGeom prst="roundRect">
          <a:avLst/>
        </a:prstGeom>
      </dgm:spPr>
    </dgm:pt>
    <dgm:pt modelId="{B79BEC9B-87BD-40FB-943D-6BADF02248B8}" type="pres">
      <dgm:prSet presAssocID="{7BD1BF04-788C-4332-BF4C-093EBEB60637}" presName="left_24_1" presStyleLbl="node1" presStyleIdx="4" presStyleCnt="6" custAng="21360000" custScaleY="72781" custLinFactY="-57782" custLinFactNeighborX="-23398" custLinFactNeighborY="-100000">
        <dgm:presLayoutVars>
          <dgm:bulletEnabled val="1"/>
        </dgm:presLayoutVars>
      </dgm:prSet>
      <dgm:spPr>
        <a:xfrm rot="240000">
          <a:off x="1189218" y="1814978"/>
          <a:ext cx="1031560" cy="356243"/>
        </a:xfrm>
        <a:prstGeom prst="roundRect">
          <a:avLst/>
        </a:prstGeom>
      </dgm:spPr>
    </dgm:pt>
    <dgm:pt modelId="{AD69AFDE-CC93-4746-8071-55E9177782F5}" type="pres">
      <dgm:prSet presAssocID="{7BD1BF04-788C-4332-BF4C-093EBEB60637}" presName="left_24_2" presStyleLbl="node1" presStyleIdx="5" presStyleCnt="6" custAng="21360000" custScaleY="72781" custLinFactY="-83728" custLinFactNeighborX="-29960" custLinFactNeighborY="-100000">
        <dgm:presLayoutVars>
          <dgm:bulletEnabled val="1"/>
        </dgm:presLayoutVars>
      </dgm:prSet>
      <dgm:spPr>
        <a:xfrm>
          <a:off x="1334316" y="1265576"/>
          <a:ext cx="1031560" cy="356243"/>
        </a:xfrm>
        <a:prstGeom prst="roundRect">
          <a:avLst/>
        </a:prstGeom>
      </dgm:spPr>
    </dgm:pt>
  </dgm:ptLst>
  <dgm:cxnLst>
    <dgm:cxn modelId="{FB160202-BF3D-4FD1-B897-F18E25347BB1}" srcId="{EDD79804-376A-4A49-AA36-5A856549A24A}" destId="{B70736AC-8341-4D73-87A4-48DAEDE7B568}" srcOrd="0" destOrd="0" parTransId="{FBDB6099-01A4-48D9-A3AE-A6B6D71B2C3E}" sibTransId="{5A3CF5CF-C5FF-46AA-A1EB-008607F3CAE1}"/>
    <dgm:cxn modelId="{EAFC1309-2CF1-4E2C-9DBD-C0C54E66E00B}" type="presOf" srcId="{7BD1BF04-788C-4332-BF4C-093EBEB60637}" destId="{19F9E126-957E-4F37-9199-5976920A9BB3}" srcOrd="0" destOrd="0" presId="urn:microsoft.com/office/officeart/2005/8/layout/balance1"/>
    <dgm:cxn modelId="{26274E0F-71D8-4D6B-8623-FCD293E08C0C}" srcId="{6C6B950A-2205-4661-A836-040C6296AFA2}" destId="{95BD84C5-8A86-48AD-AEBF-DA65EED4E94F}" srcOrd="1" destOrd="0" parTransId="{4ABC9088-284A-49E5-854D-B044077842E1}" sibTransId="{E273A08C-ED84-432F-AA63-F27AD15004E7}"/>
    <dgm:cxn modelId="{66C60A2C-29DD-4255-8B89-9247EE1303BF}" srcId="{EDD79804-376A-4A49-AA36-5A856549A24A}" destId="{3E3A5C3A-9A89-4808-A9CD-0D4355E2C783}" srcOrd="4" destOrd="0" parTransId="{8A741E8A-9133-494D-B544-013CEACC451C}" sibTransId="{7087EEBA-DB51-41FD-A6F6-73CE2BBE3C7B}"/>
    <dgm:cxn modelId="{8E4A4833-AF92-4145-945E-CA9D47E6261C}" type="presOf" srcId="{2572CB72-5FD2-45CF-B715-CF9B5DC9CFA3}" destId="{97CE2F8A-260D-4A90-B539-341F0C13F2E9}" srcOrd="0" destOrd="0" presId="urn:microsoft.com/office/officeart/2005/8/layout/balance1"/>
    <dgm:cxn modelId="{18A92E3B-55DB-498E-8776-F3303647CDB2}" srcId="{7BD1BF04-788C-4332-BF4C-093EBEB60637}" destId="{6C6B950A-2205-4661-A836-040C6296AFA2}" srcOrd="0" destOrd="0" parTransId="{29721017-C1BE-41D5-AFAD-50D207BD2628}" sibTransId="{ED13CD57-3897-4F07-8D59-76C327BB8250}"/>
    <dgm:cxn modelId="{8FB8675B-010C-4D5A-9F14-AA9917E9E094}" srcId="{EDD79804-376A-4A49-AA36-5A856549A24A}" destId="{166C6F2E-6CED-44FF-A63F-510F20FB88AA}" srcOrd="1" destOrd="0" parTransId="{5E22C65B-F82D-4455-B382-C3CC15BAA773}" sibTransId="{672BECBA-779A-47E9-9993-EF1BB90641F2}"/>
    <dgm:cxn modelId="{5A16966C-BCD8-4485-9739-A24BDE4EF7BD}" srcId="{EDD79804-376A-4A49-AA36-5A856549A24A}" destId="{0EA22484-A005-461D-89DF-D48472FE56AE}" srcOrd="2" destOrd="0" parTransId="{E58956A5-B60E-4D42-990C-D211B8E9B2DA}" sibTransId="{62AF8328-E399-4131-9B37-0216F8376D01}"/>
    <dgm:cxn modelId="{CC859F5A-5CE0-40B3-8102-9035938513DE}" type="presOf" srcId="{D50F334F-0B72-4422-ADC3-FAEE489F3148}" destId="{B79BEC9B-87BD-40FB-943D-6BADF02248B8}" srcOrd="0" destOrd="0" presId="urn:microsoft.com/office/officeart/2005/8/layout/balance1"/>
    <dgm:cxn modelId="{C209F987-8853-4251-B9DC-F6BABB34B3AC}" srcId="{7BD1BF04-788C-4332-BF4C-093EBEB60637}" destId="{EDD79804-376A-4A49-AA36-5A856549A24A}" srcOrd="1" destOrd="0" parTransId="{8147A4F8-6138-476E-8838-694540F8AAB7}" sibTransId="{45A1A1D5-3294-4711-B0A7-6650E4E7EEC7}"/>
    <dgm:cxn modelId="{E107E894-4ECD-4A01-85E1-887DF2A3B2BF}" type="presOf" srcId="{6C6B950A-2205-4661-A836-040C6296AFA2}" destId="{7E7D1E36-FD3C-49BD-8E78-DDE73F727C4A}" srcOrd="0" destOrd="0" presId="urn:microsoft.com/office/officeart/2005/8/layout/balance1"/>
    <dgm:cxn modelId="{00E7D1B6-E7C6-42FF-B79B-4B548A8DEF25}" type="presOf" srcId="{95BD84C5-8A86-48AD-AEBF-DA65EED4E94F}" destId="{AD69AFDE-CC93-4746-8071-55E9177782F5}" srcOrd="0" destOrd="0" presId="urn:microsoft.com/office/officeart/2005/8/layout/balance1"/>
    <dgm:cxn modelId="{184668CE-866B-4165-B0BD-93D0734BA056}" type="presOf" srcId="{EDD79804-376A-4A49-AA36-5A856549A24A}" destId="{1B38C1C2-2F4A-4299-A14C-80D90EC8C4D4}" srcOrd="0" destOrd="0" presId="urn:microsoft.com/office/officeart/2005/8/layout/balance1"/>
    <dgm:cxn modelId="{46299DD2-D6F8-41B1-9EB7-AE9C807B2ECD}" type="presOf" srcId="{B70736AC-8341-4D73-87A4-48DAEDE7B568}" destId="{90D5FCE1-1122-4D85-B816-062F5C9586E5}" srcOrd="0" destOrd="0" presId="urn:microsoft.com/office/officeart/2005/8/layout/balance1"/>
    <dgm:cxn modelId="{659E99D6-59DF-4EFB-8470-BB4CC5E2782E}" srcId="{EDD79804-376A-4A49-AA36-5A856549A24A}" destId="{2572CB72-5FD2-45CF-B715-CF9B5DC9CFA3}" srcOrd="3" destOrd="0" parTransId="{97BC1A81-817E-4AF3-8143-A5E33C6AA3A6}" sibTransId="{D0876610-1F23-4390-B976-535C41D2ADCD}"/>
    <dgm:cxn modelId="{F63BEDD7-200E-4564-B6C0-F65E771706A1}" type="presOf" srcId="{166C6F2E-6CED-44FF-A63F-510F20FB88AA}" destId="{9D200459-B41C-4D51-9D7E-B555CCE6CA14}" srcOrd="0" destOrd="0" presId="urn:microsoft.com/office/officeart/2005/8/layout/balance1"/>
    <dgm:cxn modelId="{58006EE5-F71A-47D2-A63F-E66EBEA68FB3}" srcId="{6C6B950A-2205-4661-A836-040C6296AFA2}" destId="{D50F334F-0B72-4422-ADC3-FAEE489F3148}" srcOrd="0" destOrd="0" parTransId="{F20645BB-1E16-4E23-AF39-D9A95D12D76C}" sibTransId="{045EB0CD-9FE4-422E-8AAD-48963959C433}"/>
    <dgm:cxn modelId="{329CA6F7-AB6D-4553-B43A-DD96BE346AEA}" type="presOf" srcId="{0EA22484-A005-461D-89DF-D48472FE56AE}" destId="{B3C145ED-6F51-48F1-862D-6F5AD94536D8}" srcOrd="0" destOrd="0" presId="urn:microsoft.com/office/officeart/2005/8/layout/balance1"/>
    <dgm:cxn modelId="{070B615C-C779-4D34-8769-7344A98502E4}" type="presParOf" srcId="{19F9E126-957E-4F37-9199-5976920A9BB3}" destId="{04BF964E-145B-4870-A121-E70F0E2973C0}" srcOrd="0" destOrd="0" presId="urn:microsoft.com/office/officeart/2005/8/layout/balance1"/>
    <dgm:cxn modelId="{DCDC9E2A-7309-4085-AF63-DE1B422D49A6}" type="presParOf" srcId="{19F9E126-957E-4F37-9199-5976920A9BB3}" destId="{997E3C7D-DF85-4B5F-9462-FC16D2490A7F}" srcOrd="1" destOrd="0" presId="urn:microsoft.com/office/officeart/2005/8/layout/balance1"/>
    <dgm:cxn modelId="{6CBD61B5-ACE5-4965-9A82-05572BF8C647}" type="presParOf" srcId="{997E3C7D-DF85-4B5F-9462-FC16D2490A7F}" destId="{7E7D1E36-FD3C-49BD-8E78-DDE73F727C4A}" srcOrd="0" destOrd="0" presId="urn:microsoft.com/office/officeart/2005/8/layout/balance1"/>
    <dgm:cxn modelId="{8620F63C-3ED4-4813-BAAD-E404D42FF2FB}" type="presParOf" srcId="{997E3C7D-DF85-4B5F-9462-FC16D2490A7F}" destId="{1B38C1C2-2F4A-4299-A14C-80D90EC8C4D4}" srcOrd="1" destOrd="0" presId="urn:microsoft.com/office/officeart/2005/8/layout/balance1"/>
    <dgm:cxn modelId="{72FC44FF-3FA2-4130-B558-D3E6563F3527}" type="presParOf" srcId="{19F9E126-957E-4F37-9199-5976920A9BB3}" destId="{A3B38375-86DF-4245-B9C5-8D97DCB5BF29}" srcOrd="2" destOrd="0" presId="urn:microsoft.com/office/officeart/2005/8/layout/balance1"/>
    <dgm:cxn modelId="{048B83A1-930E-4B4E-B52F-7BEA1F9F1F3D}" type="presParOf" srcId="{A3B38375-86DF-4245-B9C5-8D97DCB5BF29}" destId="{3A2CBE66-D154-4904-8F09-FF32F0E230E2}" srcOrd="0" destOrd="0" presId="urn:microsoft.com/office/officeart/2005/8/layout/balance1"/>
    <dgm:cxn modelId="{3F2D534C-95DD-4F8D-8B18-230A2E49A4BA}" type="presParOf" srcId="{A3B38375-86DF-4245-B9C5-8D97DCB5BF29}" destId="{6EF9C2C6-E66F-4908-BEB2-6CE7A864A2B6}" srcOrd="1" destOrd="0" presId="urn:microsoft.com/office/officeart/2005/8/layout/balance1"/>
    <dgm:cxn modelId="{82A7D9EF-3F16-4297-B2C5-4D8C82CD0D74}" type="presParOf" srcId="{A3B38375-86DF-4245-B9C5-8D97DCB5BF29}" destId="{89788EFD-5C6B-45E1-8049-0866338C807E}" srcOrd="2" destOrd="0" presId="urn:microsoft.com/office/officeart/2005/8/layout/balance1"/>
    <dgm:cxn modelId="{81DD1427-E5E8-4366-8179-38AEF089E879}" type="presParOf" srcId="{A3B38375-86DF-4245-B9C5-8D97DCB5BF29}" destId="{90D5FCE1-1122-4D85-B816-062F5C9586E5}" srcOrd="3" destOrd="0" presId="urn:microsoft.com/office/officeart/2005/8/layout/balance1"/>
    <dgm:cxn modelId="{78234B41-B3C3-4428-AD6E-EC9BD5A7F91B}" type="presParOf" srcId="{A3B38375-86DF-4245-B9C5-8D97DCB5BF29}" destId="{9D200459-B41C-4D51-9D7E-B555CCE6CA14}" srcOrd="4" destOrd="0" presId="urn:microsoft.com/office/officeart/2005/8/layout/balance1"/>
    <dgm:cxn modelId="{E86E407D-0EE7-49F6-83AD-EE301AED0053}" type="presParOf" srcId="{A3B38375-86DF-4245-B9C5-8D97DCB5BF29}" destId="{B3C145ED-6F51-48F1-862D-6F5AD94536D8}" srcOrd="5" destOrd="0" presId="urn:microsoft.com/office/officeart/2005/8/layout/balance1"/>
    <dgm:cxn modelId="{08581088-3867-4117-A924-F884DBA5D499}" type="presParOf" srcId="{A3B38375-86DF-4245-B9C5-8D97DCB5BF29}" destId="{97CE2F8A-260D-4A90-B539-341F0C13F2E9}" srcOrd="6" destOrd="0" presId="urn:microsoft.com/office/officeart/2005/8/layout/balance1"/>
    <dgm:cxn modelId="{6A6BF2AA-4479-4A13-9008-C4B625F1EBDC}" type="presParOf" srcId="{A3B38375-86DF-4245-B9C5-8D97DCB5BF29}" destId="{B79BEC9B-87BD-40FB-943D-6BADF02248B8}" srcOrd="7" destOrd="0" presId="urn:microsoft.com/office/officeart/2005/8/layout/balance1"/>
    <dgm:cxn modelId="{45F8514A-85A6-4758-8F7E-64125B0391C4}" type="presParOf" srcId="{A3B38375-86DF-4245-B9C5-8D97DCB5BF29}" destId="{AD69AFDE-CC93-4746-8071-55E9177782F5}" srcOrd="8" destOrd="0" presId="urn:microsoft.com/office/officeart/2005/8/layout/balanc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CFB96-FAD8-449B-9677-67F36A263C3B}">
      <dsp:nvSpPr>
        <dsp:cNvPr id="0" name=""/>
        <dsp:cNvSpPr/>
      </dsp:nvSpPr>
      <dsp:spPr>
        <a:xfrm rot="16200000">
          <a:off x="-12593" y="285466"/>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dirty="0"/>
        </a:p>
      </dsp:txBody>
      <dsp:txXfrm>
        <a:off x="-12593" y="285466"/>
        <a:ext cx="356247" cy="75359"/>
      </dsp:txXfrm>
    </dsp:sp>
    <dsp:sp modelId="{6E82B11A-6161-4EF3-93AB-141D18B7DE14}">
      <dsp:nvSpPr>
        <dsp:cNvPr id="0" name=""/>
        <dsp:cNvSpPr/>
      </dsp:nvSpPr>
      <dsp:spPr>
        <a:xfrm>
          <a:off x="203209" y="145023"/>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Neural network</a:t>
          </a:r>
        </a:p>
      </dsp:txBody>
      <dsp:txXfrm>
        <a:off x="203209" y="145023"/>
        <a:ext cx="925238" cy="356247"/>
      </dsp:txXfrm>
    </dsp:sp>
    <dsp:sp modelId="{C260C891-5FCA-4083-B3F2-D13740A4BE96}">
      <dsp:nvSpPr>
        <dsp:cNvPr id="0" name=""/>
        <dsp:cNvSpPr/>
      </dsp:nvSpPr>
      <dsp:spPr>
        <a:xfrm>
          <a:off x="38617" y="-44543"/>
          <a:ext cx="329184" cy="33090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1D180CA6-DC79-4121-96CB-C8761A008C54}">
      <dsp:nvSpPr>
        <dsp:cNvPr id="0" name=""/>
        <dsp:cNvSpPr/>
      </dsp:nvSpPr>
      <dsp:spPr>
        <a:xfrm rot="16200000">
          <a:off x="1330920"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a:p>
      </dsp:txBody>
      <dsp:txXfrm>
        <a:off x="1330920" y="284607"/>
        <a:ext cx="356247" cy="75359"/>
      </dsp:txXfrm>
    </dsp:sp>
    <dsp:sp modelId="{F9CA827C-A445-49CD-9343-4879BD7B1D2F}">
      <dsp:nvSpPr>
        <dsp:cNvPr id="0" name=""/>
        <dsp:cNvSpPr/>
      </dsp:nvSpPr>
      <dsp:spPr>
        <a:xfrm>
          <a:off x="1546724"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Logistic Regression</a:t>
          </a:r>
        </a:p>
      </dsp:txBody>
      <dsp:txXfrm>
        <a:off x="1546724" y="144164"/>
        <a:ext cx="925238" cy="356247"/>
      </dsp:txXfrm>
    </dsp:sp>
    <dsp:sp modelId="{FC810DF2-573E-4444-8BD0-883EA4174D83}">
      <dsp:nvSpPr>
        <dsp:cNvPr id="0" name=""/>
        <dsp:cNvSpPr/>
      </dsp:nvSpPr>
      <dsp:spPr>
        <a:xfrm>
          <a:off x="1382132" y="-44543"/>
          <a:ext cx="329184" cy="32918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A0FD7643-3AC3-4DFB-B9A7-49DFB00A1742}">
      <dsp:nvSpPr>
        <dsp:cNvPr id="0" name=""/>
        <dsp:cNvSpPr/>
      </dsp:nvSpPr>
      <dsp:spPr>
        <a:xfrm rot="16200000">
          <a:off x="2674435"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a:p>
      </dsp:txBody>
      <dsp:txXfrm>
        <a:off x="2674435" y="284607"/>
        <a:ext cx="356247" cy="75359"/>
      </dsp:txXfrm>
    </dsp:sp>
    <dsp:sp modelId="{4397A2A5-8D8C-4283-815A-C08E53A8DABC}">
      <dsp:nvSpPr>
        <dsp:cNvPr id="0" name=""/>
        <dsp:cNvSpPr/>
      </dsp:nvSpPr>
      <dsp:spPr>
        <a:xfrm>
          <a:off x="2890238"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Bootstrap</a:t>
          </a:r>
        </a:p>
      </dsp:txBody>
      <dsp:txXfrm>
        <a:off x="2890238" y="144164"/>
        <a:ext cx="925238" cy="356247"/>
      </dsp:txXfrm>
    </dsp:sp>
    <dsp:sp modelId="{E8E28A70-AF66-4FBE-800F-F34F854E4682}">
      <dsp:nvSpPr>
        <dsp:cNvPr id="0" name=""/>
        <dsp:cNvSpPr/>
      </dsp:nvSpPr>
      <dsp:spPr>
        <a:xfrm>
          <a:off x="2725646" y="-44543"/>
          <a:ext cx="329184" cy="32918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CAE39E94-F67A-4BFF-8CE2-2060FEFB37B2}">
      <dsp:nvSpPr>
        <dsp:cNvPr id="0" name=""/>
        <dsp:cNvSpPr/>
      </dsp:nvSpPr>
      <dsp:spPr>
        <a:xfrm rot="16200000">
          <a:off x="4017949"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a:p>
      </dsp:txBody>
      <dsp:txXfrm>
        <a:off x="4017949" y="284607"/>
        <a:ext cx="356247" cy="75359"/>
      </dsp:txXfrm>
    </dsp:sp>
    <dsp:sp modelId="{5A62979F-DC5E-4954-80D4-D90056FB5541}">
      <dsp:nvSpPr>
        <dsp:cNvPr id="0" name=""/>
        <dsp:cNvSpPr/>
      </dsp:nvSpPr>
      <dsp:spPr>
        <a:xfrm>
          <a:off x="4233753"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Boosted</a:t>
          </a:r>
        </a:p>
      </dsp:txBody>
      <dsp:txXfrm>
        <a:off x="4233753" y="144164"/>
        <a:ext cx="925238" cy="356247"/>
      </dsp:txXfrm>
    </dsp:sp>
    <dsp:sp modelId="{EFF0E34C-5041-4CF2-B0F5-947C2EFA8D85}">
      <dsp:nvSpPr>
        <dsp:cNvPr id="0" name=""/>
        <dsp:cNvSpPr/>
      </dsp:nvSpPr>
      <dsp:spPr>
        <a:xfrm>
          <a:off x="4069161" y="-44543"/>
          <a:ext cx="329184" cy="32918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EE963786-146B-49E1-B988-D08B9804CA16}">
      <dsp:nvSpPr>
        <dsp:cNvPr id="0" name=""/>
        <dsp:cNvSpPr/>
      </dsp:nvSpPr>
      <dsp:spPr>
        <a:xfrm rot="16200000">
          <a:off x="5361464"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dirty="0"/>
        </a:p>
      </dsp:txBody>
      <dsp:txXfrm>
        <a:off x="5361464" y="284607"/>
        <a:ext cx="356247" cy="75359"/>
      </dsp:txXfrm>
    </dsp:sp>
    <dsp:sp modelId="{65C13B84-3500-473D-A2F6-93ECF3820CAC}">
      <dsp:nvSpPr>
        <dsp:cNvPr id="0" name=""/>
        <dsp:cNvSpPr/>
      </dsp:nvSpPr>
      <dsp:spPr>
        <a:xfrm>
          <a:off x="5577268"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Discriminant</a:t>
          </a:r>
        </a:p>
      </dsp:txBody>
      <dsp:txXfrm>
        <a:off x="5577268" y="144164"/>
        <a:ext cx="925238" cy="356247"/>
      </dsp:txXfrm>
    </dsp:sp>
    <dsp:sp modelId="{AE2B0E93-BC5A-41FA-9720-269012013238}">
      <dsp:nvSpPr>
        <dsp:cNvPr id="0" name=""/>
        <dsp:cNvSpPr/>
      </dsp:nvSpPr>
      <dsp:spPr>
        <a:xfrm>
          <a:off x="5412675" y="-44543"/>
          <a:ext cx="329184" cy="329184"/>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2F73A9BB-57D2-44D7-8669-CBA93293A8AF}">
      <dsp:nvSpPr>
        <dsp:cNvPr id="0" name=""/>
        <dsp:cNvSpPr/>
      </dsp:nvSpPr>
      <dsp:spPr>
        <a:xfrm rot="16200000">
          <a:off x="6704979"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a:p>
      </dsp:txBody>
      <dsp:txXfrm>
        <a:off x="6704979" y="284607"/>
        <a:ext cx="356247" cy="75359"/>
      </dsp:txXfrm>
    </dsp:sp>
    <dsp:sp modelId="{B2D5FE58-6709-477F-8BD7-B6DE594C4CF3}">
      <dsp:nvSpPr>
        <dsp:cNvPr id="0" name=""/>
        <dsp:cNvSpPr/>
      </dsp:nvSpPr>
      <dsp:spPr>
        <a:xfrm>
          <a:off x="6920782"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KNN</a:t>
          </a:r>
        </a:p>
      </dsp:txBody>
      <dsp:txXfrm>
        <a:off x="6920782" y="144164"/>
        <a:ext cx="925238" cy="356247"/>
      </dsp:txXfrm>
    </dsp:sp>
    <dsp:sp modelId="{85B84BDF-0142-40F9-826E-4DC35F9FBC65}">
      <dsp:nvSpPr>
        <dsp:cNvPr id="0" name=""/>
        <dsp:cNvSpPr/>
      </dsp:nvSpPr>
      <dsp:spPr>
        <a:xfrm>
          <a:off x="6756190" y="-44543"/>
          <a:ext cx="329184" cy="32918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81F4454F-B040-40B9-B3A5-D7BBC5FCBDC2}">
      <dsp:nvSpPr>
        <dsp:cNvPr id="0" name=""/>
        <dsp:cNvSpPr/>
      </dsp:nvSpPr>
      <dsp:spPr>
        <a:xfrm rot="16200000">
          <a:off x="8048493" y="284607"/>
          <a:ext cx="356247" cy="7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66463" bIns="0" numCol="1" spcCol="1270" anchor="t" anchorCtr="0">
          <a:noAutofit/>
        </a:bodyPr>
        <a:lstStyle/>
        <a:p>
          <a:pPr marL="0" lvl="0" indent="0" algn="r" defTabSz="400050">
            <a:lnSpc>
              <a:spcPct val="90000"/>
            </a:lnSpc>
            <a:spcBef>
              <a:spcPct val="0"/>
            </a:spcBef>
            <a:spcAft>
              <a:spcPct val="35000"/>
            </a:spcAft>
            <a:buNone/>
          </a:pPr>
          <a:endParaRPr lang="en-US" sz="900" b="1" kern="1200"/>
        </a:p>
      </dsp:txBody>
      <dsp:txXfrm>
        <a:off x="8048493" y="284607"/>
        <a:ext cx="356247" cy="75359"/>
      </dsp:txXfrm>
    </dsp:sp>
    <dsp:sp modelId="{6C6EB879-4965-42D8-B990-8811F3632F57}">
      <dsp:nvSpPr>
        <dsp:cNvPr id="0" name=""/>
        <dsp:cNvSpPr/>
      </dsp:nvSpPr>
      <dsp:spPr>
        <a:xfrm>
          <a:off x="8264297" y="144164"/>
          <a:ext cx="925238" cy="3562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6463" rIns="64008" bIns="64008" numCol="1" spcCol="1270" anchor="t" anchorCtr="0">
          <a:noAutofit/>
        </a:bodyPr>
        <a:lstStyle/>
        <a:p>
          <a:pPr marL="57150" lvl="1" indent="-57150" algn="l" defTabSz="400050">
            <a:lnSpc>
              <a:spcPct val="90000"/>
            </a:lnSpc>
            <a:spcBef>
              <a:spcPct val="0"/>
            </a:spcBef>
            <a:spcAft>
              <a:spcPct val="15000"/>
            </a:spcAft>
            <a:buChar char="•"/>
          </a:pPr>
          <a:r>
            <a:rPr lang="en-US" sz="900" b="1" kern="1200" dirty="0"/>
            <a:t>Ensemble models</a:t>
          </a:r>
        </a:p>
      </dsp:txBody>
      <dsp:txXfrm>
        <a:off x="8264297" y="144164"/>
        <a:ext cx="925238" cy="356247"/>
      </dsp:txXfrm>
    </dsp:sp>
    <dsp:sp modelId="{826EB369-2374-4E54-B693-70CB9B188390}">
      <dsp:nvSpPr>
        <dsp:cNvPr id="0" name=""/>
        <dsp:cNvSpPr/>
      </dsp:nvSpPr>
      <dsp:spPr>
        <a:xfrm>
          <a:off x="8099705" y="-44543"/>
          <a:ext cx="329184" cy="329184"/>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D1E36-FD3C-49BD-8E78-DDE73F727C4A}">
      <dsp:nvSpPr>
        <dsp:cNvPr id="0" name=""/>
        <dsp:cNvSpPr/>
      </dsp:nvSpPr>
      <dsp:spPr>
        <a:xfrm>
          <a:off x="1076042" y="1809305"/>
          <a:ext cx="1099768" cy="256032"/>
        </a:xfrm>
        <a:prstGeom prst="roundRect">
          <a:avLst>
            <a:gd name="adj" fmla="val 10000"/>
          </a:avLst>
        </a:prstGeom>
        <a:solidFill>
          <a:schemeClr val="accent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1"/>
              </a:solidFill>
            </a:rPr>
            <a:t>65%</a:t>
          </a:r>
        </a:p>
      </dsp:txBody>
      <dsp:txXfrm>
        <a:off x="1083541" y="1816804"/>
        <a:ext cx="1084770" cy="241034"/>
      </dsp:txXfrm>
    </dsp:sp>
    <dsp:sp modelId="{1B38C1C2-2F4A-4299-A14C-80D90EC8C4D4}">
      <dsp:nvSpPr>
        <dsp:cNvPr id="0" name=""/>
        <dsp:cNvSpPr/>
      </dsp:nvSpPr>
      <dsp:spPr>
        <a:xfrm>
          <a:off x="3373617" y="1702426"/>
          <a:ext cx="1099768" cy="256032"/>
        </a:xfrm>
        <a:prstGeom prst="roundRect">
          <a:avLst>
            <a:gd name="adj" fmla="val 10000"/>
          </a:avLst>
        </a:prstGeom>
        <a:solidFill>
          <a:schemeClr val="accent1">
            <a:lumMod val="20000"/>
            <a:lumOff val="80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accent1"/>
              </a:solidFill>
            </a:rPr>
            <a:t>74%</a:t>
          </a:r>
        </a:p>
      </dsp:txBody>
      <dsp:txXfrm>
        <a:off x="3381116" y="1709925"/>
        <a:ext cx="1084770" cy="241034"/>
      </dsp:txXfrm>
    </dsp:sp>
    <dsp:sp modelId="{6EF9C2C6-E66F-4908-BEB2-6CE7A864A2B6}">
      <dsp:nvSpPr>
        <dsp:cNvPr id="0" name=""/>
        <dsp:cNvSpPr/>
      </dsp:nvSpPr>
      <dsp:spPr>
        <a:xfrm>
          <a:off x="2391150" y="2596675"/>
          <a:ext cx="458236" cy="458236"/>
        </a:xfrm>
        <a:prstGeom prst="triangle">
          <a:avLst/>
        </a:prstGeom>
        <a:solidFill>
          <a:schemeClr val="accent1">
            <a:lumMod val="20000"/>
            <a:lumOff val="80000"/>
            <a:alpha val="90000"/>
          </a:schemeClr>
        </a:solidFill>
        <a:ln w="25400" cap="flat" cmpd="sng" algn="ctr">
          <a:solidFill>
            <a:srgbClr val="333300">
              <a:alpha val="90000"/>
            </a:srgbClr>
          </a:solidFill>
          <a:prstDash val="solid"/>
        </a:ln>
        <a:effectLst/>
      </dsp:spPr>
      <dsp:style>
        <a:lnRef idx="2">
          <a:scrgbClr r="0" g="0" b="0"/>
        </a:lnRef>
        <a:fillRef idx="1">
          <a:scrgbClr r="0" g="0" b="0"/>
        </a:fillRef>
        <a:effectRef idx="0">
          <a:scrgbClr r="0" g="0" b="0"/>
        </a:effectRef>
        <a:fontRef idx="minor"/>
      </dsp:style>
    </dsp:sp>
    <dsp:sp modelId="{89788EFD-5C6B-45E1-8049-0866338C807E}">
      <dsp:nvSpPr>
        <dsp:cNvPr id="0" name=""/>
        <dsp:cNvSpPr/>
      </dsp:nvSpPr>
      <dsp:spPr>
        <a:xfrm rot="240000">
          <a:off x="1245143" y="2418990"/>
          <a:ext cx="2750260" cy="192316"/>
        </a:xfrm>
        <a:prstGeom prst="rect">
          <a:avLst/>
        </a:prstGeom>
        <a:solidFill>
          <a:schemeClr val="accent1">
            <a:lumMod val="20000"/>
            <a:lumOff val="80000"/>
            <a:alpha val="90000"/>
          </a:schemeClr>
        </a:solidFill>
        <a:ln w="25400" cap="flat" cmpd="sng" algn="ctr">
          <a:solidFill>
            <a:srgbClr val="333300">
              <a:alpha val="90000"/>
            </a:srgbClr>
          </a:solidFill>
          <a:prstDash val="solid"/>
        </a:ln>
        <a:effectLst/>
      </dsp:spPr>
      <dsp:style>
        <a:lnRef idx="2">
          <a:scrgbClr r="0" g="0" b="0"/>
        </a:lnRef>
        <a:fillRef idx="1">
          <a:scrgbClr r="0" g="0" b="0"/>
        </a:fillRef>
        <a:effectRef idx="0">
          <a:scrgbClr r="0" g="0" b="0"/>
        </a:effectRef>
        <a:fontRef idx="minor"/>
      </dsp:style>
    </dsp:sp>
    <dsp:sp modelId="{90D5FCE1-1122-4D85-B816-062F5C9586E5}">
      <dsp:nvSpPr>
        <dsp:cNvPr id="0" name=""/>
        <dsp:cNvSpPr/>
      </dsp:nvSpPr>
      <dsp:spPr>
        <a:xfrm>
          <a:off x="3316763" y="1289604"/>
          <a:ext cx="1100078" cy="252941"/>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1.8%</a:t>
          </a:r>
        </a:p>
      </dsp:txBody>
      <dsp:txXfrm>
        <a:off x="3329111" y="1301952"/>
        <a:ext cx="1075382" cy="228245"/>
      </dsp:txXfrm>
    </dsp:sp>
    <dsp:sp modelId="{9D200459-B41C-4D51-9D7E-B555CCE6CA14}">
      <dsp:nvSpPr>
        <dsp:cNvPr id="0" name=""/>
        <dsp:cNvSpPr/>
      </dsp:nvSpPr>
      <dsp:spPr>
        <a:xfrm>
          <a:off x="3338960" y="697127"/>
          <a:ext cx="1100078" cy="252941"/>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63%</a:t>
          </a:r>
        </a:p>
      </dsp:txBody>
      <dsp:txXfrm>
        <a:off x="3351308" y="709475"/>
        <a:ext cx="1075382" cy="228245"/>
      </dsp:txXfrm>
    </dsp:sp>
    <dsp:sp modelId="{B3C145ED-6F51-48F1-862D-6F5AD94536D8}">
      <dsp:nvSpPr>
        <dsp:cNvPr id="0" name=""/>
        <dsp:cNvSpPr/>
      </dsp:nvSpPr>
      <dsp:spPr>
        <a:xfrm>
          <a:off x="3338724" y="162644"/>
          <a:ext cx="1100545" cy="246259"/>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89%</a:t>
          </a:r>
        </a:p>
      </dsp:txBody>
      <dsp:txXfrm>
        <a:off x="3350745" y="174665"/>
        <a:ext cx="1076503" cy="222217"/>
      </dsp:txXfrm>
    </dsp:sp>
    <dsp:sp modelId="{97CE2F8A-260D-4A90-B539-341F0C13F2E9}">
      <dsp:nvSpPr>
        <dsp:cNvPr id="0" name=""/>
        <dsp:cNvSpPr/>
      </dsp:nvSpPr>
      <dsp:spPr>
        <a:xfrm>
          <a:off x="927228" y="86143"/>
          <a:ext cx="1100545" cy="246259"/>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100%</a:t>
          </a:r>
        </a:p>
      </dsp:txBody>
      <dsp:txXfrm>
        <a:off x="939249" y="98164"/>
        <a:ext cx="1076503" cy="222217"/>
      </dsp:txXfrm>
    </dsp:sp>
    <dsp:sp modelId="{B79BEC9B-87BD-40FB-943D-6BADF02248B8}">
      <dsp:nvSpPr>
        <dsp:cNvPr id="0" name=""/>
        <dsp:cNvSpPr/>
      </dsp:nvSpPr>
      <dsp:spPr>
        <a:xfrm>
          <a:off x="1053307" y="1292483"/>
          <a:ext cx="1100078" cy="252941"/>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1.8%</a:t>
          </a:r>
          <a:endParaRPr lang="en-US" sz="1500" b="1" kern="1200" dirty="0"/>
        </a:p>
      </dsp:txBody>
      <dsp:txXfrm>
        <a:off x="1065655" y="1304831"/>
        <a:ext cx="1075382" cy="228245"/>
      </dsp:txXfrm>
    </dsp:sp>
    <dsp:sp modelId="{AD69AFDE-CC93-4746-8071-55E9177782F5}">
      <dsp:nvSpPr>
        <dsp:cNvPr id="0" name=""/>
        <dsp:cNvSpPr/>
      </dsp:nvSpPr>
      <dsp:spPr>
        <a:xfrm>
          <a:off x="1010687" y="771925"/>
          <a:ext cx="1100078" cy="252941"/>
        </a:xfrm>
        <a:prstGeom prst="roundRect">
          <a:avLst/>
        </a:prstGeom>
        <a:solidFill>
          <a:srgbClr val="EF6C00">
            <a:lumMod val="20000"/>
            <a:lumOff val="80000"/>
            <a:alpha val="90000"/>
          </a:srgb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EF6C00"/>
              </a:solidFill>
              <a:latin typeface="Arial"/>
              <a:ea typeface="+mn-ea"/>
              <a:cs typeface="+mn-cs"/>
            </a:rPr>
            <a:t>48%</a:t>
          </a:r>
        </a:p>
      </dsp:txBody>
      <dsp:txXfrm>
        <a:off x="1023035" y="784273"/>
        <a:ext cx="1075382" cy="228245"/>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2e55df5c47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2e55df5c47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SzPts val="1100"/>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2e55df5c47_3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22e55df5c47_3_6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SzPts val="1100"/>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2e55df5c47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22e55df5c47_3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SzPts val="1100"/>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2e55df5c47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22e55df5c47_3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used test data for all above performance variables</a:t>
            </a:r>
          </a:p>
        </p:txBody>
      </p:sp>
    </p:spTree>
    <p:extLst>
      <p:ext uri="{BB962C8B-B14F-4D97-AF65-F5344CB8AC3E}">
        <p14:creationId xmlns:p14="http://schemas.microsoft.com/office/powerpoint/2010/main" val="2811904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 sampling leads to better the performance for both training and validation but leads to reducing the accuracy drastically on test owing to high degree of </a:t>
            </a:r>
            <a:r>
              <a:rPr lang="en-US" b="1" dirty="0"/>
              <a:t>overfitting</a:t>
            </a:r>
            <a:r>
              <a:rPr lang="en-US" dirty="0"/>
              <a:t> the data to training and validation!</a:t>
            </a:r>
          </a:p>
        </p:txBody>
      </p:sp>
    </p:spTree>
    <p:extLst>
      <p:ext uri="{BB962C8B-B14F-4D97-AF65-F5344CB8AC3E}">
        <p14:creationId xmlns:p14="http://schemas.microsoft.com/office/powerpoint/2010/main" val="4050020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tried a variety of cut-offs and finally closed with 0.4 that could predict our rare event accurately and as high as possible!</a:t>
            </a:r>
          </a:p>
        </p:txBody>
      </p:sp>
    </p:spTree>
    <p:extLst>
      <p:ext uri="{BB962C8B-B14F-4D97-AF65-F5344CB8AC3E}">
        <p14:creationId xmlns:p14="http://schemas.microsoft.com/office/powerpoint/2010/main" val="3385860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5228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2e55df5c47_2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22e55df5c47_2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2e55df5c47_4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22e55df5c47_4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2e55df5c47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2e55df5c47_4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2e55df5c47_3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22e55df5c47_3_7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e55df5c47_3_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2e55df5c47_3_7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2e55df5c47_3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2e55df5c47_3_7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2e55df5c47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5" name="Google Shape;485;g22e55df5c47_1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2e55df5c47_3_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22e55df5c47_3_7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2e55df5c47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g22e55df5c47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2e55df5c47_3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22e55df5c47_3_7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2e55df5c47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g22e55df5c47_1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2e55df5c47_3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g22e55df5c47_3_7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2e55df5c47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Google Shape;558;g22e55df5c47_2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2e55df5c47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9" name="Google Shape;569;g22e55df5c47_2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2e55df5c47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22e55df5c47_2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2e55df5c47_2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2e55df5c47_2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2e55df5c47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g22e55df5c47_2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2e55df5c47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7" name="Google Shape;617;g22e55df5c47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2e55df5c47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g22e55df5c47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2e55df5c47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g22e55df5c47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2e55df5c47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g22e55df5c47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2e55df5c4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5" name="Google Shape;665;g22e55df5c47_1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e55df5c47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e55df5c47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2e55df5c47_2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2e55df5c47_2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Clr>
                <a:schemeClr val="dk1"/>
              </a:buClr>
              <a:buSzPts val="1100"/>
              <a:buFont typeface="Arial"/>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2e55df5c47_3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2e55df5c47_3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SzPts val="1100"/>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e55df5c4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22e55df5c47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marL="457200" lvl="0" indent="-342900" algn="just" rtl="0">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marL="457200" lvl="0" indent="0" algn="just" rtl="0">
              <a:lnSpc>
                <a:spcPct val="115000"/>
              </a:lnSpc>
              <a:spcBef>
                <a:spcPts val="1200"/>
              </a:spcBef>
              <a:spcAft>
                <a:spcPts val="0"/>
              </a:spcAft>
              <a:buSzPts val="1100"/>
              <a:buNone/>
            </a:pPr>
            <a:endParaRPr sz="1800">
              <a:solidFill>
                <a:srgbClr val="695D46"/>
              </a:solidFill>
              <a:latin typeface="Open Sans"/>
              <a:ea typeface="Open Sans"/>
              <a:cs typeface="Open Sans"/>
              <a:sym typeface="Open Sans"/>
            </a:endParaRPr>
          </a:p>
          <a:p>
            <a:pPr marL="0" lvl="0" indent="0" algn="l" rtl="0">
              <a:spcBef>
                <a:spcPts val="120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2"/>
          <p:cNvGrpSpPr/>
          <p:nvPr/>
        </p:nvGrpSpPr>
        <p:grpSpPr>
          <a:xfrm>
            <a:off x="1004144" y="1022025"/>
            <a:ext cx="7136668" cy="152400"/>
            <a:chOff x="1346429" y="1011300"/>
            <a:chExt cx="6452100" cy="152400"/>
          </a:xfrm>
        </p:grpSpPr>
        <p:cxnSp>
          <p:nvCxnSpPr>
            <p:cNvPr id="13" name="Google Shape;13;p2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2"/>
          <p:cNvGrpSpPr/>
          <p:nvPr/>
        </p:nvGrpSpPr>
        <p:grpSpPr>
          <a:xfrm>
            <a:off x="1004151" y="3969100"/>
            <a:ext cx="7136668" cy="152400"/>
            <a:chOff x="1346435" y="3969088"/>
            <a:chExt cx="6452100" cy="152400"/>
          </a:xfrm>
        </p:grpSpPr>
        <p:cxnSp>
          <p:nvCxnSpPr>
            <p:cNvPr id="16" name="Google Shape;16;p2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2"/>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a:endParaRPr/>
          </a:p>
        </p:txBody>
      </p:sp>
      <p:sp>
        <p:nvSpPr>
          <p:cNvPr id="19" name="Google Shape;19;p22"/>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3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1"/>
          <p:cNvSpPr txBox="1">
            <a:spLocks noGrp="1"/>
          </p:cNvSpPr>
          <p:nvPr>
            <p:ph type="title" hasCustomPrompt="1"/>
          </p:nvPr>
        </p:nvSpPr>
        <p:spPr>
          <a:xfrm>
            <a:off x="311700" y="1304850"/>
            <a:ext cx="85206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1"/>
          <p:cNvSpPr txBox="1">
            <a:spLocks noGrp="1"/>
          </p:cNvSpPr>
          <p:nvPr>
            <p:ph type="body" idx="1"/>
          </p:nvPr>
        </p:nvSpPr>
        <p:spPr>
          <a:xfrm>
            <a:off x="311700" y="2995650"/>
            <a:ext cx="85206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9" name="Google Shape;59;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23"/>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3"/>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4" name="Google Shape;24;p23"/>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4"/>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4"/>
          <p:cNvSpPr txBox="1">
            <a:spLocks noGrp="1"/>
          </p:cNvSpPr>
          <p:nvPr>
            <p:ph type="title"/>
          </p:nvPr>
        </p:nvSpPr>
        <p:spPr>
          <a:xfrm>
            <a:off x="311700" y="814800"/>
            <a:ext cx="8571300" cy="942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9" name="Google Shape;2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2" name="Google Shape;32;p25"/>
          <p:cNvSpPr txBox="1">
            <a:spLocks noGrp="1"/>
          </p:cNvSpPr>
          <p:nvPr>
            <p:ph type="body" idx="1"/>
          </p:nvPr>
        </p:nvSpPr>
        <p:spPr>
          <a:xfrm>
            <a:off x="3117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25"/>
          <p:cNvSpPr txBox="1">
            <a:spLocks noGrp="1"/>
          </p:cNvSpPr>
          <p:nvPr>
            <p:ph type="body" idx="2"/>
          </p:nvPr>
        </p:nvSpPr>
        <p:spPr>
          <a:xfrm>
            <a:off x="4832400" y="1266175"/>
            <a:ext cx="3999900" cy="33027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26"/>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7" name="Google Shape;3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2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2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28"/>
          <p:cNvSpPr txBox="1">
            <a:spLocks noGrp="1"/>
          </p:cNvSpPr>
          <p:nvPr>
            <p:ph type="title"/>
          </p:nvPr>
        </p:nvSpPr>
        <p:spPr>
          <a:xfrm>
            <a:off x="490250" y="526350"/>
            <a:ext cx="56136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dk2"/>
              </a:buClr>
              <a:buSzPts val="5400"/>
              <a:buNone/>
              <a:defRPr sz="5400" b="0">
                <a:solidFill>
                  <a:schemeClr val="dk2"/>
                </a:solidFill>
              </a:defRPr>
            </a:lvl1pPr>
            <a:lvl2pPr lvl="1" algn="l">
              <a:lnSpc>
                <a:spcPct val="100000"/>
              </a:lnSpc>
              <a:spcBef>
                <a:spcPts val="0"/>
              </a:spcBef>
              <a:spcAft>
                <a:spcPts val="0"/>
              </a:spcAft>
              <a:buClr>
                <a:schemeClr val="dk2"/>
              </a:buClr>
              <a:buSzPts val="5400"/>
              <a:buNone/>
              <a:defRPr sz="5400" b="0">
                <a:solidFill>
                  <a:schemeClr val="dk2"/>
                </a:solidFill>
              </a:defRPr>
            </a:lvl2pPr>
            <a:lvl3pPr lvl="2" algn="l">
              <a:lnSpc>
                <a:spcPct val="100000"/>
              </a:lnSpc>
              <a:spcBef>
                <a:spcPts val="0"/>
              </a:spcBef>
              <a:spcAft>
                <a:spcPts val="0"/>
              </a:spcAft>
              <a:buClr>
                <a:schemeClr val="dk2"/>
              </a:buClr>
              <a:buSzPts val="5400"/>
              <a:buNone/>
              <a:defRPr sz="5400" b="0">
                <a:solidFill>
                  <a:schemeClr val="dk2"/>
                </a:solidFill>
              </a:defRPr>
            </a:lvl3pPr>
            <a:lvl4pPr lvl="3" algn="l">
              <a:lnSpc>
                <a:spcPct val="100000"/>
              </a:lnSpc>
              <a:spcBef>
                <a:spcPts val="0"/>
              </a:spcBef>
              <a:spcAft>
                <a:spcPts val="0"/>
              </a:spcAft>
              <a:buClr>
                <a:schemeClr val="dk2"/>
              </a:buClr>
              <a:buSzPts val="5400"/>
              <a:buNone/>
              <a:defRPr sz="5400" b="0">
                <a:solidFill>
                  <a:schemeClr val="dk2"/>
                </a:solidFill>
              </a:defRPr>
            </a:lvl4pPr>
            <a:lvl5pPr lvl="4" algn="l">
              <a:lnSpc>
                <a:spcPct val="100000"/>
              </a:lnSpc>
              <a:spcBef>
                <a:spcPts val="0"/>
              </a:spcBef>
              <a:spcAft>
                <a:spcPts val="0"/>
              </a:spcAft>
              <a:buClr>
                <a:schemeClr val="dk2"/>
              </a:buClr>
              <a:buSzPts val="5400"/>
              <a:buNone/>
              <a:defRPr sz="5400" b="0">
                <a:solidFill>
                  <a:schemeClr val="dk2"/>
                </a:solidFill>
              </a:defRPr>
            </a:lvl5pPr>
            <a:lvl6pPr lvl="5" algn="l">
              <a:lnSpc>
                <a:spcPct val="100000"/>
              </a:lnSpc>
              <a:spcBef>
                <a:spcPts val="0"/>
              </a:spcBef>
              <a:spcAft>
                <a:spcPts val="0"/>
              </a:spcAft>
              <a:buClr>
                <a:schemeClr val="dk2"/>
              </a:buClr>
              <a:buSzPts val="5400"/>
              <a:buNone/>
              <a:defRPr sz="5400" b="0">
                <a:solidFill>
                  <a:schemeClr val="dk2"/>
                </a:solidFill>
              </a:defRPr>
            </a:lvl6pPr>
            <a:lvl7pPr lvl="6" algn="l">
              <a:lnSpc>
                <a:spcPct val="100000"/>
              </a:lnSpc>
              <a:spcBef>
                <a:spcPts val="0"/>
              </a:spcBef>
              <a:spcAft>
                <a:spcPts val="0"/>
              </a:spcAft>
              <a:buClr>
                <a:schemeClr val="dk2"/>
              </a:buClr>
              <a:buSzPts val="5400"/>
              <a:buNone/>
              <a:defRPr sz="5400" b="0">
                <a:solidFill>
                  <a:schemeClr val="dk2"/>
                </a:solidFill>
              </a:defRPr>
            </a:lvl7pPr>
            <a:lvl8pPr lvl="7" algn="l">
              <a:lnSpc>
                <a:spcPct val="100000"/>
              </a:lnSpc>
              <a:spcBef>
                <a:spcPts val="0"/>
              </a:spcBef>
              <a:spcAft>
                <a:spcPts val="0"/>
              </a:spcAft>
              <a:buClr>
                <a:schemeClr val="dk2"/>
              </a:buClr>
              <a:buSzPts val="5400"/>
              <a:buNone/>
              <a:defRPr sz="5400" b="0">
                <a:solidFill>
                  <a:schemeClr val="dk2"/>
                </a:solidFill>
              </a:defRPr>
            </a:lvl8pPr>
            <a:lvl9pPr lvl="8" algn="l">
              <a:lnSpc>
                <a:spcPct val="100000"/>
              </a:lnSpc>
              <a:spcBef>
                <a:spcPts val="0"/>
              </a:spcBef>
              <a:spcAft>
                <a:spcPts val="0"/>
              </a:spcAft>
              <a:buClr>
                <a:schemeClr val="dk2"/>
              </a:buClr>
              <a:buSzPts val="5400"/>
              <a:buNone/>
              <a:defRPr sz="5400" b="0">
                <a:solidFill>
                  <a:schemeClr val="dk2"/>
                </a:solidFill>
              </a:defRPr>
            </a:lvl9pPr>
          </a:lstStyle>
          <a:p>
            <a:endParaRPr/>
          </a:p>
        </p:txBody>
      </p:sp>
      <p:sp>
        <p:nvSpPr>
          <p:cNvPr id="44" name="Google Shape;4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2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p2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29"/>
          <p:cNvSpPr txBox="1">
            <a:spLocks noGrp="1"/>
          </p:cNvSpPr>
          <p:nvPr>
            <p:ph type="title"/>
          </p:nvPr>
        </p:nvSpPr>
        <p:spPr>
          <a:xfrm>
            <a:off x="265500" y="1039675"/>
            <a:ext cx="4045200" cy="16758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29"/>
          <p:cNvSpPr txBox="1">
            <a:spLocks noGrp="1"/>
          </p:cNvSpPr>
          <p:nvPr>
            <p:ph type="subTitle" idx="1"/>
          </p:nvPr>
        </p:nvSpPr>
        <p:spPr>
          <a:xfrm>
            <a:off x="265500" y="27268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2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1" name="Google Shape;51;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30"/>
          <p:cNvSpPr txBox="1">
            <a:spLocks noGrp="1"/>
          </p:cNvSpPr>
          <p:nvPr>
            <p:ph type="body" idx="1"/>
          </p:nvPr>
        </p:nvSpPr>
        <p:spPr>
          <a:xfrm>
            <a:off x="311700" y="4230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endParaRPr/>
          </a:p>
        </p:txBody>
      </p:sp>
      <p:sp>
        <p:nvSpPr>
          <p:cNvPr id="7" name="Google Shape;7;p2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
        <p:nvSpPr>
          <p:cNvPr id="8" name="Google Shape;8;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2.xml"/><Relationship Id="rId7" Type="http://schemas.openxmlformats.org/officeDocument/2006/relationships/image" Target="../media/image2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www.esportsearnings.com/games/151-starcraft-ii" TargetMode="External"/><Relationship Id="rId3" Type="http://schemas.openxmlformats.org/officeDocument/2006/relationships/hyperlink" Target="https://data.world/scuttlemonkey/starcraft-2-skillcraft-1" TargetMode="External"/><Relationship Id="rId7" Type="http://schemas.openxmlformats.org/officeDocument/2006/relationships/hyperlink" Target="https://www.forbes.com/sites/brettknight/2022/05/06/the-most-valuable-esports-companies-2022/?sh=431072d1599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ww.youtube.com/watch?v=7YFENdjm5Lw" TargetMode="External"/><Relationship Id="rId5" Type="http://schemas.openxmlformats.org/officeDocument/2006/relationships/hyperlink" Target="https://www.youtube.com/watch?v=3frQjtyogMs" TargetMode="External"/><Relationship Id="rId10" Type="http://schemas.openxmlformats.org/officeDocument/2006/relationships/hyperlink" Target="https://www.beyondgames.biz/32134/the-future-of-esports-growth/#:~:text=The%20esports%20market%20is%20estimated,events%20and%20new%20platform%20launches" TargetMode="External"/><Relationship Id="rId4" Type="http://schemas.openxmlformats.org/officeDocument/2006/relationships/hyperlink" Target="https://starcraft2.com/en-us/media#screenshots-1" TargetMode="External"/><Relationship Id="rId9" Type="http://schemas.openxmlformats.org/officeDocument/2006/relationships/hyperlink" Target="https://news.blizzard.com/en-gb/starcraft2/13235353/winner-takes-all-iem-world-championshi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1004150" y="1751764"/>
            <a:ext cx="7136700" cy="10224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400"/>
              <a:buNone/>
            </a:pPr>
            <a:r>
              <a:rPr lang="en-US">
                <a:latin typeface="Calibri"/>
                <a:ea typeface="Calibri"/>
                <a:cs typeface="Calibri"/>
                <a:sym typeface="Calibri"/>
              </a:rPr>
              <a:t>Starcraft 2</a:t>
            </a:r>
            <a:endParaRPr>
              <a:latin typeface="Calibri"/>
              <a:ea typeface="Calibri"/>
              <a:cs typeface="Calibri"/>
              <a:sym typeface="Calibri"/>
            </a:endParaRPr>
          </a:p>
        </p:txBody>
      </p:sp>
      <p:sp>
        <p:nvSpPr>
          <p:cNvPr id="67" name="Google Shape;67;p1"/>
          <p:cNvSpPr txBox="1">
            <a:spLocks noGrp="1"/>
          </p:cNvSpPr>
          <p:nvPr>
            <p:ph type="subTitle" idx="1"/>
          </p:nvPr>
        </p:nvSpPr>
        <p:spPr>
          <a:xfrm>
            <a:off x="2137225" y="2850039"/>
            <a:ext cx="48705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US" b="1" dirty="0">
                <a:latin typeface="Calibri"/>
                <a:ea typeface="Calibri"/>
                <a:cs typeface="Calibri"/>
                <a:sym typeface="Calibri"/>
              </a:rPr>
              <a:t>Team 3</a:t>
            </a:r>
            <a:endParaRPr b="1" dirty="0">
              <a:latin typeface="Calibri"/>
              <a:ea typeface="Calibri"/>
              <a:cs typeface="Calibri"/>
              <a:sym typeface="Calibri"/>
            </a:endParaRPr>
          </a:p>
          <a:p>
            <a:pPr marL="0" lvl="0" indent="0" algn="ctr" rtl="0">
              <a:lnSpc>
                <a:spcPct val="100000"/>
              </a:lnSpc>
              <a:spcBef>
                <a:spcPts val="0"/>
              </a:spcBef>
              <a:spcAft>
                <a:spcPts val="0"/>
              </a:spcAft>
              <a:buSzPts val="2400"/>
              <a:buNone/>
            </a:pPr>
            <a:r>
              <a:rPr lang="en-US" sz="1200" dirty="0">
                <a:latin typeface="Calibri"/>
                <a:ea typeface="Calibri"/>
                <a:cs typeface="Calibri"/>
                <a:sym typeface="Calibri"/>
              </a:rPr>
              <a:t>Pooja Shah</a:t>
            </a:r>
            <a:endParaRPr sz="1200" dirty="0">
              <a:latin typeface="Calibri"/>
              <a:ea typeface="Calibri"/>
              <a:cs typeface="Calibri"/>
              <a:sym typeface="Calibri"/>
            </a:endParaRPr>
          </a:p>
        </p:txBody>
      </p:sp>
      <p:sp>
        <p:nvSpPr>
          <p:cNvPr id="68" name="Google Shape;68;p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2e55df5c47_3_51"/>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Outliers</a:t>
            </a:r>
            <a:endParaRPr>
              <a:latin typeface="Calibri"/>
              <a:ea typeface="Calibri"/>
              <a:cs typeface="Calibri"/>
              <a:sym typeface="Calibri"/>
            </a:endParaRPr>
          </a:p>
        </p:txBody>
      </p:sp>
      <p:sp>
        <p:nvSpPr>
          <p:cNvPr id="246" name="Google Shape;246;g22e55df5c47_3_51"/>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47" name="Google Shape;247;g22e55df5c47_3_51"/>
          <p:cNvPicPr preferRelativeResize="0"/>
          <p:nvPr/>
        </p:nvPicPr>
        <p:blipFill rotWithShape="1">
          <a:blip r:embed="rId3">
            <a:alphaModFix/>
          </a:blip>
          <a:srcRect t="7321" r="43696"/>
          <a:stretch/>
        </p:blipFill>
        <p:spPr>
          <a:xfrm>
            <a:off x="311700" y="832624"/>
            <a:ext cx="4184100" cy="4081347"/>
          </a:xfrm>
          <a:prstGeom prst="rect">
            <a:avLst/>
          </a:prstGeom>
          <a:noFill/>
          <a:ln w="38100" cap="flat" cmpd="sng">
            <a:solidFill>
              <a:srgbClr val="000000"/>
            </a:solidFill>
            <a:prstDash val="solid"/>
            <a:round/>
            <a:headEnd type="none" w="sm" len="sm"/>
            <a:tailEnd type="none" w="sm" len="sm"/>
          </a:ln>
        </p:spPr>
      </p:pic>
      <p:sp>
        <p:nvSpPr>
          <p:cNvPr id="248" name="Google Shape;248;g22e55df5c47_3_51"/>
          <p:cNvSpPr txBox="1"/>
          <p:nvPr/>
        </p:nvSpPr>
        <p:spPr>
          <a:xfrm>
            <a:off x="4926725" y="1045875"/>
            <a:ext cx="3969900" cy="27507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1200"/>
              </a:spcBef>
              <a:spcAft>
                <a:spcPts val="0"/>
              </a:spcAft>
              <a:buSzPts val="1400"/>
              <a:buFont typeface="Calibri"/>
              <a:buChar char="➔"/>
            </a:pPr>
            <a:r>
              <a:rPr lang="en-US">
                <a:latin typeface="Calibri"/>
                <a:ea typeface="Calibri"/>
                <a:cs typeface="Calibri"/>
                <a:sym typeface="Calibri"/>
              </a:rPr>
              <a:t>Lot of outliers were identified across predictor variables</a:t>
            </a:r>
            <a:endParaRPr>
              <a:latin typeface="Calibri"/>
              <a:ea typeface="Calibri"/>
              <a:cs typeface="Calibri"/>
              <a:sym typeface="Calibri"/>
            </a:endParaRPr>
          </a:p>
          <a:p>
            <a:pPr marL="457200" lvl="0" indent="0" algn="just" rtl="0">
              <a:lnSpc>
                <a:spcPct val="115000"/>
              </a:lnSpc>
              <a:spcBef>
                <a:spcPts val="1200"/>
              </a:spcBef>
              <a:spcAft>
                <a:spcPts val="0"/>
              </a:spcAft>
              <a:buNone/>
            </a:pPr>
            <a:endParaRPr>
              <a:latin typeface="Calibri"/>
              <a:ea typeface="Calibri"/>
              <a:cs typeface="Calibri"/>
              <a:sym typeface="Calibri"/>
            </a:endParaRPr>
          </a:p>
          <a:p>
            <a:pPr marL="457200" lvl="0" indent="-317500" algn="just" rtl="0">
              <a:lnSpc>
                <a:spcPct val="115000"/>
              </a:lnSpc>
              <a:spcBef>
                <a:spcPts val="1200"/>
              </a:spcBef>
              <a:spcAft>
                <a:spcPts val="0"/>
              </a:spcAft>
              <a:buSzPts val="1400"/>
              <a:buFont typeface="Calibri"/>
              <a:buChar char="➔"/>
            </a:pPr>
            <a:r>
              <a:rPr lang="en-US">
                <a:latin typeface="Calibri"/>
                <a:ea typeface="Calibri"/>
                <a:cs typeface="Calibri"/>
                <a:sym typeface="Calibri"/>
              </a:rPr>
              <a:t>Highly skewed distributions</a:t>
            </a:r>
            <a:endParaRPr>
              <a:latin typeface="Calibri"/>
              <a:ea typeface="Calibri"/>
              <a:cs typeface="Calibri"/>
              <a:sym typeface="Calibri"/>
            </a:endParaRPr>
          </a:p>
          <a:p>
            <a:pPr marL="457200" lvl="0" indent="0" algn="just" rtl="0">
              <a:lnSpc>
                <a:spcPct val="115000"/>
              </a:lnSpc>
              <a:spcBef>
                <a:spcPts val="1200"/>
              </a:spcBef>
              <a:spcAft>
                <a:spcPts val="0"/>
              </a:spcAft>
              <a:buNone/>
            </a:pPr>
            <a:endParaRPr>
              <a:latin typeface="Calibri"/>
              <a:ea typeface="Calibri"/>
              <a:cs typeface="Calibri"/>
              <a:sym typeface="Calibri"/>
            </a:endParaRPr>
          </a:p>
          <a:p>
            <a:pPr marL="457200" lvl="0" indent="-317500" algn="just" rtl="0">
              <a:lnSpc>
                <a:spcPct val="115000"/>
              </a:lnSpc>
              <a:spcBef>
                <a:spcPts val="1200"/>
              </a:spcBef>
              <a:spcAft>
                <a:spcPts val="0"/>
              </a:spcAft>
              <a:buSzPts val="1400"/>
              <a:buFont typeface="Calibri"/>
              <a:buChar char="➔"/>
            </a:pPr>
            <a:r>
              <a:rPr lang="en-US">
                <a:latin typeface="Calibri"/>
                <a:ea typeface="Calibri"/>
                <a:cs typeface="Calibri"/>
                <a:sym typeface="Calibri"/>
              </a:rPr>
              <a:t>Exclusion of rows could lead to loss of information</a:t>
            </a:r>
            <a:endParaRPr>
              <a:latin typeface="Calibri"/>
              <a:ea typeface="Calibri"/>
              <a:cs typeface="Calibri"/>
              <a:sym typeface="Calibri"/>
            </a:endParaRPr>
          </a:p>
          <a:p>
            <a:pPr marL="0" lvl="0" indent="0" algn="just" rtl="0">
              <a:lnSpc>
                <a:spcPct val="115000"/>
              </a:lnSpc>
              <a:spcBef>
                <a:spcPts val="0"/>
              </a:spcBef>
              <a:spcAft>
                <a:spcPts val="0"/>
              </a:spcAft>
              <a:buNone/>
            </a:pPr>
            <a:endParaRPr>
              <a:latin typeface="Calibri"/>
              <a:ea typeface="Calibri"/>
              <a:cs typeface="Calibri"/>
              <a:sym typeface="Calibri"/>
            </a:endParaRPr>
          </a:p>
        </p:txBody>
      </p:sp>
      <p:sp>
        <p:nvSpPr>
          <p:cNvPr id="249" name="Google Shape;249;g22e55df5c47_3_51"/>
          <p:cNvSpPr txBox="1"/>
          <p:nvPr/>
        </p:nvSpPr>
        <p:spPr>
          <a:xfrm>
            <a:off x="5064300" y="3735100"/>
            <a:ext cx="3768000" cy="831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a:latin typeface="Calibri"/>
                <a:ea typeface="Calibri"/>
                <a:cs typeface="Calibri"/>
                <a:sym typeface="Calibri"/>
              </a:rPr>
              <a:t>Decision</a:t>
            </a:r>
            <a:endParaRPr b="1" u="sng">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Transformation of predictor variables </a:t>
            </a: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to scale data</a:t>
            </a:r>
            <a:endParaRPr>
              <a:latin typeface="Calibri"/>
              <a:ea typeface="Calibri"/>
              <a:cs typeface="Calibri"/>
              <a:sym typeface="Calibri"/>
            </a:endParaRPr>
          </a:p>
        </p:txBody>
      </p:sp>
      <p:sp>
        <p:nvSpPr>
          <p:cNvPr id="250" name="Google Shape;250;g22e55df5c47_3_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2e55df5c47_3_699"/>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Reducing Dimensionality </a:t>
            </a:r>
            <a:endParaRPr>
              <a:latin typeface="Calibri"/>
              <a:ea typeface="Calibri"/>
              <a:cs typeface="Calibri"/>
              <a:sym typeface="Calibri"/>
            </a:endParaRPr>
          </a:p>
        </p:txBody>
      </p:sp>
      <p:sp>
        <p:nvSpPr>
          <p:cNvPr id="256" name="Google Shape;256;g22e55df5c47_3_699"/>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57" name="Google Shape;257;g22e55df5c47_3_699"/>
          <p:cNvPicPr preferRelativeResize="0"/>
          <p:nvPr/>
        </p:nvPicPr>
        <p:blipFill>
          <a:blip r:embed="rId3">
            <a:alphaModFix/>
          </a:blip>
          <a:stretch>
            <a:fillRect/>
          </a:stretch>
        </p:blipFill>
        <p:spPr>
          <a:xfrm>
            <a:off x="1250408" y="908800"/>
            <a:ext cx="6673200" cy="2361275"/>
          </a:xfrm>
          <a:prstGeom prst="rect">
            <a:avLst/>
          </a:prstGeom>
          <a:noFill/>
          <a:ln w="38100" cap="flat" cmpd="sng">
            <a:solidFill>
              <a:srgbClr val="000000"/>
            </a:solidFill>
            <a:prstDash val="solid"/>
            <a:round/>
            <a:headEnd type="none" w="sm" len="sm"/>
            <a:tailEnd type="none" w="sm" len="sm"/>
          </a:ln>
        </p:spPr>
      </p:pic>
      <p:sp>
        <p:nvSpPr>
          <p:cNvPr id="258" name="Google Shape;258;g22e55df5c47_3_699"/>
          <p:cNvSpPr txBox="1"/>
          <p:nvPr/>
        </p:nvSpPr>
        <p:spPr>
          <a:xfrm>
            <a:off x="1713933" y="3303300"/>
            <a:ext cx="5148000" cy="41469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Aft>
                <a:spcPts val="0"/>
              </a:spcAft>
              <a:buNone/>
            </a:pPr>
            <a:r>
              <a:rPr lang="en-US" sz="1300" i="1" dirty="0">
                <a:latin typeface="Calibri"/>
                <a:ea typeface="Calibri"/>
                <a:cs typeface="Calibri"/>
                <a:sym typeface="Calibri"/>
              </a:rPr>
              <a:t>Number of Actions Per Timestamp = Number of PACs </a:t>
            </a:r>
            <a:r>
              <a:rPr lang="en-US" sz="1300" b="1" i="1" dirty="0">
                <a:latin typeface="Calibri"/>
                <a:ea typeface="Calibri"/>
                <a:cs typeface="Calibri"/>
                <a:sym typeface="Calibri"/>
              </a:rPr>
              <a:t>x </a:t>
            </a:r>
            <a:r>
              <a:rPr lang="en-US" sz="1300" i="1" dirty="0">
                <a:latin typeface="Calibri"/>
                <a:ea typeface="Calibri"/>
                <a:cs typeface="Calibri"/>
                <a:sym typeface="Calibri"/>
              </a:rPr>
              <a:t>Actions in PACs </a:t>
            </a:r>
            <a:endParaRPr sz="1300" i="1" dirty="0">
              <a:latin typeface="Calibri"/>
              <a:ea typeface="Calibri"/>
              <a:cs typeface="Calibri"/>
              <a:sym typeface="Calibri"/>
            </a:endParaRPr>
          </a:p>
        </p:txBody>
      </p:sp>
      <p:sp>
        <p:nvSpPr>
          <p:cNvPr id="259" name="Google Shape;259;g22e55df5c47_3_699"/>
          <p:cNvSpPr txBox="1"/>
          <p:nvPr/>
        </p:nvSpPr>
        <p:spPr>
          <a:xfrm>
            <a:off x="1347758" y="3709775"/>
            <a:ext cx="6424275" cy="10467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a:latin typeface="Calibri"/>
                <a:ea typeface="Calibri"/>
                <a:cs typeface="Calibri"/>
                <a:sym typeface="Calibri"/>
              </a:rPr>
              <a:t>Decision</a:t>
            </a:r>
            <a:endParaRPr b="1" u="sng">
              <a:latin typeface="Calibri"/>
              <a:ea typeface="Calibri"/>
              <a:cs typeface="Calibri"/>
              <a:sym typeface="Calibri"/>
            </a:endParaRPr>
          </a:p>
          <a:p>
            <a:pPr marL="457200" lvl="0" indent="-317500" algn="ctr" rtl="0">
              <a:spcBef>
                <a:spcPts val="0"/>
              </a:spcBef>
              <a:spcAft>
                <a:spcPts val="0"/>
              </a:spcAft>
              <a:buSzPts val="1400"/>
              <a:buFont typeface="Calibri"/>
              <a:buChar char="➔"/>
            </a:pPr>
            <a:r>
              <a:rPr lang="en-US">
                <a:latin typeface="Calibri"/>
                <a:ea typeface="Calibri"/>
                <a:cs typeface="Calibri"/>
                <a:sym typeface="Calibri"/>
              </a:rPr>
              <a:t>Introduction of interaction term to increase interpretability</a:t>
            </a:r>
            <a:endParaRPr>
              <a:latin typeface="Calibri"/>
              <a:ea typeface="Calibri"/>
              <a:cs typeface="Calibri"/>
              <a:sym typeface="Calibri"/>
            </a:endParaRPr>
          </a:p>
          <a:p>
            <a:pPr marL="457200" lvl="0" indent="0" algn="ctr" rtl="0">
              <a:spcBef>
                <a:spcPts val="0"/>
              </a:spcBef>
              <a:spcAft>
                <a:spcPts val="0"/>
              </a:spcAft>
              <a:buNone/>
            </a:pPr>
            <a:endParaRPr>
              <a:latin typeface="Calibri"/>
              <a:ea typeface="Calibri"/>
              <a:cs typeface="Calibri"/>
              <a:sym typeface="Calibri"/>
            </a:endParaRPr>
          </a:p>
          <a:p>
            <a:pPr marL="457200" lvl="0" indent="-317500" algn="ctr" rtl="0">
              <a:spcBef>
                <a:spcPts val="0"/>
              </a:spcBef>
              <a:spcAft>
                <a:spcPts val="0"/>
              </a:spcAft>
              <a:buSzPts val="1400"/>
              <a:buFont typeface="Calibri"/>
              <a:buChar char="➔"/>
            </a:pPr>
            <a:r>
              <a:rPr lang="en-US">
                <a:latin typeface="Calibri"/>
                <a:ea typeface="Calibri"/>
                <a:cs typeface="Calibri"/>
                <a:sym typeface="Calibri"/>
              </a:rPr>
              <a:t>Ensure predictor variables are measured per timestamp </a:t>
            </a:r>
            <a:endParaRPr>
              <a:latin typeface="Calibri"/>
              <a:ea typeface="Calibri"/>
              <a:cs typeface="Calibri"/>
              <a:sym typeface="Calibri"/>
            </a:endParaRPr>
          </a:p>
        </p:txBody>
      </p:sp>
      <p:sp>
        <p:nvSpPr>
          <p:cNvPr id="260" name="Google Shape;260;g22e55df5c47_3_6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2e55df5c47_3_56"/>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Significant Predictors - Correlation</a:t>
            </a:r>
            <a:endParaRPr>
              <a:latin typeface="Calibri"/>
              <a:ea typeface="Calibri"/>
              <a:cs typeface="Calibri"/>
              <a:sym typeface="Calibri"/>
            </a:endParaRPr>
          </a:p>
        </p:txBody>
      </p:sp>
      <p:pic>
        <p:nvPicPr>
          <p:cNvPr id="266" name="Google Shape;266;g22e55df5c47_3_56"/>
          <p:cNvPicPr preferRelativeResize="0"/>
          <p:nvPr/>
        </p:nvPicPr>
        <p:blipFill>
          <a:blip r:embed="rId3">
            <a:alphaModFix/>
          </a:blip>
          <a:stretch>
            <a:fillRect/>
          </a:stretch>
        </p:blipFill>
        <p:spPr>
          <a:xfrm>
            <a:off x="1124275" y="1034275"/>
            <a:ext cx="3002501" cy="2308325"/>
          </a:xfrm>
          <a:prstGeom prst="rect">
            <a:avLst/>
          </a:prstGeom>
          <a:noFill/>
          <a:ln w="38100" cap="flat" cmpd="sng">
            <a:solidFill>
              <a:srgbClr val="000000"/>
            </a:solidFill>
            <a:prstDash val="solid"/>
            <a:round/>
            <a:headEnd type="none" w="sm" len="sm"/>
            <a:tailEnd type="none" w="sm" len="sm"/>
          </a:ln>
        </p:spPr>
      </p:pic>
      <p:pic>
        <p:nvPicPr>
          <p:cNvPr id="267" name="Google Shape;267;g22e55df5c47_3_56"/>
          <p:cNvPicPr preferRelativeResize="0"/>
          <p:nvPr/>
        </p:nvPicPr>
        <p:blipFill>
          <a:blip r:embed="rId4">
            <a:alphaModFix/>
          </a:blip>
          <a:stretch>
            <a:fillRect/>
          </a:stretch>
        </p:blipFill>
        <p:spPr>
          <a:xfrm>
            <a:off x="5197426" y="1034275"/>
            <a:ext cx="3171174" cy="2308325"/>
          </a:xfrm>
          <a:prstGeom prst="rect">
            <a:avLst/>
          </a:prstGeom>
          <a:noFill/>
          <a:ln w="38100" cap="flat" cmpd="sng">
            <a:solidFill>
              <a:srgbClr val="000000"/>
            </a:solidFill>
            <a:prstDash val="solid"/>
            <a:round/>
            <a:headEnd type="none" w="sm" len="sm"/>
            <a:tailEnd type="none" w="sm" len="sm"/>
          </a:ln>
        </p:spPr>
      </p:pic>
      <p:sp>
        <p:nvSpPr>
          <p:cNvPr id="268" name="Google Shape;268;g22e55df5c47_3_56"/>
          <p:cNvSpPr txBox="1"/>
          <p:nvPr/>
        </p:nvSpPr>
        <p:spPr>
          <a:xfrm>
            <a:off x="1890676" y="3665786"/>
            <a:ext cx="66135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dirty="0">
                <a:latin typeface="Calibri"/>
                <a:ea typeface="Calibri"/>
                <a:cs typeface="Calibri"/>
                <a:sym typeface="Calibri"/>
              </a:rPr>
              <a:t>Correlation between target and predictor variables were explored</a:t>
            </a:r>
            <a:endParaRPr dirty="0">
              <a:latin typeface="Calibri"/>
              <a:ea typeface="Calibri"/>
              <a:cs typeface="Calibri"/>
              <a:sym typeface="Calibri"/>
            </a:endParaRPr>
          </a:p>
        </p:txBody>
      </p:sp>
      <p:sp>
        <p:nvSpPr>
          <p:cNvPr id="269" name="Google Shape;269;g22e55df5c47_3_56"/>
          <p:cNvSpPr txBox="1"/>
          <p:nvPr/>
        </p:nvSpPr>
        <p:spPr>
          <a:xfrm>
            <a:off x="2064258" y="4170211"/>
            <a:ext cx="5181000" cy="615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a:latin typeface="Calibri"/>
                <a:ea typeface="Calibri"/>
                <a:cs typeface="Calibri"/>
                <a:sym typeface="Calibri"/>
              </a:rPr>
              <a:t>Decision</a:t>
            </a:r>
            <a:endParaRPr b="1" u="sng">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Spread of data confirms some differentiation between target class</a:t>
            </a:r>
            <a:endParaRPr>
              <a:latin typeface="Calibri"/>
              <a:ea typeface="Calibri"/>
              <a:cs typeface="Calibri"/>
              <a:sym typeface="Calibri"/>
            </a:endParaRPr>
          </a:p>
        </p:txBody>
      </p:sp>
      <p:sp>
        <p:nvSpPr>
          <p:cNvPr id="270" name="Google Shape;270;g22e55df5c47_3_56"/>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g22e55df5c47_3_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2e55df5c47_3_61"/>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Significant Predictors</a:t>
            </a:r>
            <a:endParaRPr>
              <a:latin typeface="Calibri"/>
              <a:ea typeface="Calibri"/>
              <a:cs typeface="Calibri"/>
              <a:sym typeface="Calibri"/>
            </a:endParaRPr>
          </a:p>
        </p:txBody>
      </p:sp>
      <p:sp>
        <p:nvSpPr>
          <p:cNvPr id="277" name="Google Shape;277;g22e55df5c47_3_61"/>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g22e55df5c47_3_61"/>
          <p:cNvSpPr txBox="1">
            <a:spLocks noGrp="1"/>
          </p:cNvSpPr>
          <p:nvPr>
            <p:ph type="title"/>
          </p:nvPr>
        </p:nvSpPr>
        <p:spPr>
          <a:xfrm>
            <a:off x="1055115" y="1246021"/>
            <a:ext cx="2319900" cy="22164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3600"/>
              <a:buNone/>
            </a:pPr>
            <a:r>
              <a:rPr lang="en-US" sz="2800">
                <a:solidFill>
                  <a:srgbClr val="000000"/>
                </a:solidFill>
                <a:latin typeface="Calibri"/>
                <a:ea typeface="Calibri"/>
                <a:cs typeface="Calibri"/>
                <a:sym typeface="Calibri"/>
              </a:rPr>
              <a:t>Selecting the most important variables</a:t>
            </a:r>
            <a:endParaRPr>
              <a:solidFill>
                <a:srgbClr val="000000"/>
              </a:solidFill>
              <a:latin typeface="Calibri"/>
              <a:ea typeface="Calibri"/>
              <a:cs typeface="Calibri"/>
              <a:sym typeface="Calibri"/>
            </a:endParaRPr>
          </a:p>
        </p:txBody>
      </p:sp>
      <p:sp>
        <p:nvSpPr>
          <p:cNvPr id="279" name="Google Shape;279;g22e55df5c47_3_61"/>
          <p:cNvSpPr txBox="1"/>
          <p:nvPr/>
        </p:nvSpPr>
        <p:spPr>
          <a:xfrm>
            <a:off x="1163321" y="3154616"/>
            <a:ext cx="2319900" cy="7695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4400" i="0" u="none" strike="noStrike" cap="none">
                <a:solidFill>
                  <a:schemeClr val="accent1"/>
                </a:solidFill>
                <a:latin typeface="Calibri"/>
                <a:ea typeface="Calibri"/>
                <a:cs typeface="Calibri"/>
                <a:sym typeface="Calibri"/>
              </a:rPr>
              <a:t>20</a:t>
            </a:r>
            <a:r>
              <a:rPr lang="en-US" sz="4400" i="0" u="none" strike="noStrike" cap="none">
                <a:solidFill>
                  <a:srgbClr val="000000"/>
                </a:solidFill>
                <a:latin typeface="Calibri"/>
                <a:ea typeface="Calibri"/>
                <a:cs typeface="Calibri"/>
                <a:sym typeface="Calibri"/>
              </a:rPr>
              <a:t> </a:t>
            </a:r>
            <a:r>
              <a:rPr lang="en-US" sz="2400" b="1">
                <a:latin typeface="Calibri"/>
                <a:ea typeface="Calibri"/>
                <a:cs typeface="Calibri"/>
                <a:sym typeface="Calibri"/>
              </a:rPr>
              <a:t>→</a:t>
            </a:r>
            <a:r>
              <a:rPr lang="en-US" sz="4400" i="0" u="none" strike="noStrike" cap="none">
                <a:solidFill>
                  <a:srgbClr val="000000"/>
                </a:solidFill>
                <a:latin typeface="Calibri"/>
                <a:ea typeface="Calibri"/>
                <a:cs typeface="Calibri"/>
                <a:sym typeface="Calibri"/>
              </a:rPr>
              <a:t> </a:t>
            </a:r>
            <a:r>
              <a:rPr lang="en-US" sz="4400" i="0" u="none" strike="noStrike" cap="none">
                <a:solidFill>
                  <a:schemeClr val="accent1"/>
                </a:solidFill>
                <a:latin typeface="Calibri"/>
                <a:ea typeface="Calibri"/>
                <a:cs typeface="Calibri"/>
                <a:sym typeface="Calibri"/>
              </a:rPr>
              <a:t>8</a:t>
            </a:r>
            <a:endParaRPr>
              <a:latin typeface="Calibri"/>
              <a:ea typeface="Calibri"/>
              <a:cs typeface="Calibri"/>
              <a:sym typeface="Calibri"/>
            </a:endParaRPr>
          </a:p>
        </p:txBody>
      </p:sp>
      <p:pic>
        <p:nvPicPr>
          <p:cNvPr id="280" name="Google Shape;280;g22e55df5c47_3_61"/>
          <p:cNvPicPr preferRelativeResize="0"/>
          <p:nvPr/>
        </p:nvPicPr>
        <p:blipFill rotWithShape="1">
          <a:blip r:embed="rId3">
            <a:alphaModFix/>
          </a:blip>
          <a:srcRect b="5908"/>
          <a:stretch/>
        </p:blipFill>
        <p:spPr>
          <a:xfrm>
            <a:off x="4039100" y="1831627"/>
            <a:ext cx="4162049" cy="1937350"/>
          </a:xfrm>
          <a:prstGeom prst="rect">
            <a:avLst/>
          </a:prstGeom>
          <a:noFill/>
          <a:ln w="38100" cap="flat" cmpd="sng">
            <a:solidFill>
              <a:srgbClr val="000000"/>
            </a:solidFill>
            <a:prstDash val="solid"/>
            <a:round/>
            <a:headEnd type="none" w="sm" len="sm"/>
            <a:tailEnd type="none" w="sm" len="sm"/>
          </a:ln>
        </p:spPr>
      </p:pic>
      <p:sp>
        <p:nvSpPr>
          <p:cNvPr id="281" name="Google Shape;281;g22e55df5c47_3_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552842" y="1875231"/>
            <a:ext cx="2468422" cy="2216400"/>
          </a:xfrm>
        </p:spPr>
        <p:txBody>
          <a:bodyPr>
            <a:normAutofit/>
          </a:bodyPr>
          <a:lstStyle/>
          <a:p>
            <a:pPr algn="ctr"/>
            <a:r>
              <a:rPr lang="en-US" sz="2000" dirty="0">
                <a:solidFill>
                  <a:srgbClr val="333300"/>
                </a:solidFill>
                <a:latin typeface="Calibri" panose="020F0502020204030204" pitchFamily="34" charset="0"/>
                <a:cs typeface="Calibri" panose="020F0502020204030204" pitchFamily="34" charset="0"/>
              </a:rPr>
              <a:t>Comparing the best sets of models to predict our </a:t>
            </a:r>
            <a:r>
              <a:rPr lang="en-US" sz="2000" dirty="0">
                <a:latin typeface="Calibri" panose="020F0502020204030204" pitchFamily="34" charset="0"/>
                <a:cs typeface="Calibri" panose="020F0502020204030204" pitchFamily="34" charset="0"/>
              </a:rPr>
              <a:t>RARE (2.7%)  class</a:t>
            </a:r>
            <a:r>
              <a:rPr lang="en-US" sz="2000" dirty="0">
                <a:solidFill>
                  <a:srgbClr val="333300"/>
                </a:solidFill>
                <a:latin typeface="Calibri" panose="020F0502020204030204" pitchFamily="34" charset="0"/>
                <a:cs typeface="Calibri" panose="020F0502020204030204" pitchFamily="34" charset="0"/>
              </a:rPr>
              <a:t>!</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Predicting the Cream </a:t>
            </a:r>
          </a:p>
        </p:txBody>
      </p:sp>
      <p:pic>
        <p:nvPicPr>
          <p:cNvPr id="3074" name="Picture 2">
            <a:extLst>
              <a:ext uri="{FF2B5EF4-FFF2-40B4-BE49-F238E27FC236}">
                <a16:creationId xmlns:a16="http://schemas.microsoft.com/office/drawing/2014/main" id="{577A2589-4909-DC59-7694-2C72EE5B4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947" y="828709"/>
            <a:ext cx="4574502" cy="3270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FE540003-24D6-458A-0736-C04FBD20ED8E}"/>
              </a:ext>
            </a:extLst>
          </p:cNvPr>
          <p:cNvSpPr/>
          <p:nvPr/>
        </p:nvSpPr>
        <p:spPr>
          <a:xfrm>
            <a:off x="3132958" y="3711680"/>
            <a:ext cx="365760" cy="111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Calibri" panose="020F0502020204030204" pitchFamily="34" charset="0"/>
              <a:cs typeface="Calibri" panose="020F0502020204030204" pitchFamily="34" charset="0"/>
            </a:endParaRPr>
          </a:p>
        </p:txBody>
      </p:sp>
      <p:sp>
        <p:nvSpPr>
          <p:cNvPr id="8" name="Arrow: Right 7">
            <a:extLst>
              <a:ext uri="{FF2B5EF4-FFF2-40B4-BE49-F238E27FC236}">
                <a16:creationId xmlns:a16="http://schemas.microsoft.com/office/drawing/2014/main" id="{6B548FD5-930D-C6D9-C48E-66D6D76C7F7E}"/>
              </a:ext>
            </a:extLst>
          </p:cNvPr>
          <p:cNvSpPr/>
          <p:nvPr/>
        </p:nvSpPr>
        <p:spPr>
          <a:xfrm>
            <a:off x="3146711" y="3952619"/>
            <a:ext cx="365760" cy="1115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latin typeface="Calibri" panose="020F0502020204030204" pitchFamily="34" charset="0"/>
              <a:cs typeface="Calibri" panose="020F0502020204030204" pitchFamily="34" charset="0"/>
            </a:endParaRPr>
          </a:p>
        </p:txBody>
      </p:sp>
      <p:graphicFrame>
        <p:nvGraphicFramePr>
          <p:cNvPr id="35" name="Diagram 34">
            <a:extLst>
              <a:ext uri="{FF2B5EF4-FFF2-40B4-BE49-F238E27FC236}">
                <a16:creationId xmlns:a16="http://schemas.microsoft.com/office/drawing/2014/main" id="{33735E26-C942-D1F4-4513-481B16CAA263}"/>
              </a:ext>
            </a:extLst>
          </p:cNvPr>
          <p:cNvGraphicFramePr/>
          <p:nvPr/>
        </p:nvGraphicFramePr>
        <p:xfrm>
          <a:off x="-84153" y="4429349"/>
          <a:ext cx="9228153" cy="4567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Google Shape;281;g22e55df5c47_3_61">
            <a:extLst>
              <a:ext uri="{FF2B5EF4-FFF2-40B4-BE49-F238E27FC236}">
                <a16:creationId xmlns:a16="http://schemas.microsoft.com/office/drawing/2014/main" id="{6984B0E2-E4BE-15F1-C1F7-2668E37C75C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14</a:t>
            </a:fld>
            <a:endParaRPr dirty="0"/>
          </a:p>
        </p:txBody>
      </p:sp>
    </p:spTree>
    <p:extLst>
      <p:ext uri="{BB962C8B-B14F-4D97-AF65-F5344CB8AC3E}">
        <p14:creationId xmlns:p14="http://schemas.microsoft.com/office/powerpoint/2010/main" val="3655815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Diagram 15">
            <a:extLst>
              <a:ext uri="{FF2B5EF4-FFF2-40B4-BE49-F238E27FC236}">
                <a16:creationId xmlns:a16="http://schemas.microsoft.com/office/drawing/2014/main" id="{6831BF25-7785-D646-9FF4-8E5B521A0AAE}"/>
              </a:ext>
            </a:extLst>
          </p:cNvPr>
          <p:cNvGraphicFramePr/>
          <p:nvPr/>
        </p:nvGraphicFramePr>
        <p:xfrm>
          <a:off x="3698755" y="1721995"/>
          <a:ext cx="5255944" cy="3054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7DE02268-3596-9C1B-0A75-837100850C7A}"/>
              </a:ext>
            </a:extLst>
          </p:cNvPr>
          <p:cNvCxnSpPr>
            <a:cxnSpLocks/>
          </p:cNvCxnSpPr>
          <p:nvPr/>
        </p:nvCxnSpPr>
        <p:spPr>
          <a:xfrm rot="16200000">
            <a:off x="5164208" y="2868702"/>
            <a:ext cx="246888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D88FF3-16E3-D45F-17ED-DB8A22302164}"/>
              </a:ext>
            </a:extLst>
          </p:cNvPr>
          <p:cNvCxnSpPr>
            <a:cxnSpLocks/>
          </p:cNvCxnSpPr>
          <p:nvPr/>
        </p:nvCxnSpPr>
        <p:spPr>
          <a:xfrm flipV="1">
            <a:off x="5837877" y="3513221"/>
            <a:ext cx="1137845" cy="176463"/>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353B329-2B30-5318-1472-ABBA06CBB2F7}"/>
              </a:ext>
            </a:extLst>
          </p:cNvPr>
          <p:cNvSpPr/>
          <p:nvPr/>
        </p:nvSpPr>
        <p:spPr>
          <a:xfrm>
            <a:off x="2312022" y="899530"/>
            <a:ext cx="6473654" cy="640080"/>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183360" y="1958371"/>
            <a:ext cx="2057761" cy="2216400"/>
          </a:xfrm>
        </p:spPr>
        <p:txBody>
          <a:bodyPr>
            <a:normAutofit fontScale="90000"/>
          </a:bodyPr>
          <a:lstStyle/>
          <a:p>
            <a:pPr algn="ctr"/>
            <a:r>
              <a:rPr lang="en-US" sz="2000" dirty="0">
                <a:solidFill>
                  <a:srgbClr val="333300"/>
                </a:solidFill>
                <a:latin typeface="Calibri" panose="020F0502020204030204" pitchFamily="34" charset="0"/>
                <a:cs typeface="Calibri" panose="020F0502020204030204" pitchFamily="34" charset="0"/>
              </a:rPr>
              <a:t>Gaussian managing complex relationships between predictors &amp; target</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Deep Diving into the Best 2</a:t>
            </a:r>
          </a:p>
        </p:txBody>
      </p:sp>
      <p:sp>
        <p:nvSpPr>
          <p:cNvPr id="10" name="Title 1">
            <a:extLst>
              <a:ext uri="{FF2B5EF4-FFF2-40B4-BE49-F238E27FC236}">
                <a16:creationId xmlns:a16="http://schemas.microsoft.com/office/drawing/2014/main" id="{EAA3A8F7-E85A-EFF6-4436-0093CE3D04EE}"/>
              </a:ext>
            </a:extLst>
          </p:cNvPr>
          <p:cNvSpPr txBox="1">
            <a:spLocks/>
          </p:cNvSpPr>
          <p:nvPr/>
        </p:nvSpPr>
        <p:spPr>
          <a:xfrm>
            <a:off x="3984698" y="916513"/>
            <a:ext cx="2319988" cy="53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Logit + Gaussian + Bootstrap Ensemble</a:t>
            </a:r>
          </a:p>
          <a:p>
            <a:pPr algn="ctr"/>
            <a:endParaRPr lang="en-US" sz="1400" dirty="0">
              <a:solidFill>
                <a:srgbClr val="333300"/>
              </a:solidFill>
              <a:latin typeface="Calibri" panose="020F0502020204030204" pitchFamily="34" charset="0"/>
              <a:cs typeface="Calibri" panose="020F0502020204030204" pitchFamily="34" charset="0"/>
            </a:endParaRPr>
          </a:p>
        </p:txBody>
      </p:sp>
      <p:sp>
        <p:nvSpPr>
          <p:cNvPr id="12" name="Title 1">
            <a:extLst>
              <a:ext uri="{FF2B5EF4-FFF2-40B4-BE49-F238E27FC236}">
                <a16:creationId xmlns:a16="http://schemas.microsoft.com/office/drawing/2014/main" id="{D250517B-8F7E-589E-89F8-968238C2255B}"/>
              </a:ext>
            </a:extLst>
          </p:cNvPr>
          <p:cNvSpPr txBox="1">
            <a:spLocks/>
          </p:cNvSpPr>
          <p:nvPr/>
        </p:nvSpPr>
        <p:spPr>
          <a:xfrm>
            <a:off x="6268954" y="1032735"/>
            <a:ext cx="2531594" cy="53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a:solidFill>
                  <a:srgbClr val="333300"/>
                </a:solidFill>
                <a:latin typeface="Calibri" panose="020F0502020204030204" pitchFamily="34" charset="0"/>
                <a:cs typeface="Calibri" panose="020F0502020204030204" pitchFamily="34" charset="0"/>
              </a:rPr>
              <a:t>2 layered Gaussian NN</a:t>
            </a:r>
            <a:endParaRPr lang="en-US" sz="1400" dirty="0">
              <a:solidFill>
                <a:srgbClr val="333300"/>
              </a:solidFill>
              <a:latin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3E952221-1453-FF0A-EF7E-A10E76CDA714}"/>
              </a:ext>
            </a:extLst>
          </p:cNvPr>
          <p:cNvCxnSpPr>
            <a:cxnSpLocks/>
          </p:cNvCxnSpPr>
          <p:nvPr/>
        </p:nvCxnSpPr>
        <p:spPr>
          <a:xfrm rot="16200000">
            <a:off x="2400488" y="3158259"/>
            <a:ext cx="310896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91003B-CAE5-EA56-516D-CF70F6FB95A2}"/>
              </a:ext>
            </a:extLst>
          </p:cNvPr>
          <p:cNvCxnSpPr>
            <a:cxnSpLocks/>
          </p:cNvCxnSpPr>
          <p:nvPr/>
        </p:nvCxnSpPr>
        <p:spPr>
          <a:xfrm rot="16200000">
            <a:off x="7210380" y="3158259"/>
            <a:ext cx="310896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5DD6156-FB54-DCE6-8B56-AF434E0073ED}"/>
              </a:ext>
            </a:extLst>
          </p:cNvPr>
          <p:cNvCxnSpPr>
            <a:cxnSpLocks/>
          </p:cNvCxnSpPr>
          <p:nvPr/>
        </p:nvCxnSpPr>
        <p:spPr>
          <a:xfrm rot="16200000">
            <a:off x="757544" y="3165692"/>
            <a:ext cx="310896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E80F2BB-CF76-876F-D6FE-C90623D34D81}"/>
              </a:ext>
            </a:extLst>
          </p:cNvPr>
          <p:cNvSpPr txBox="1"/>
          <p:nvPr/>
        </p:nvSpPr>
        <p:spPr>
          <a:xfrm>
            <a:off x="2746719" y="3447313"/>
            <a:ext cx="914400" cy="338554"/>
          </a:xfrm>
          <a:prstGeom prst="rect">
            <a:avLst/>
          </a:prstGeom>
          <a:noFill/>
        </p:spPr>
        <p:txBody>
          <a:bodyPr wrap="square" rtlCol="0">
            <a:spAutoFit/>
          </a:bodyPr>
          <a:lstStyle/>
          <a:p>
            <a:r>
              <a:rPr lang="en-US" sz="1600" b="1" dirty="0">
                <a:solidFill>
                  <a:schemeClr val="accent1"/>
                </a:solidFill>
                <a:latin typeface="Calibri" panose="020F0502020204030204" pitchFamily="34" charset="0"/>
                <a:cs typeface="Calibri" panose="020F0502020204030204" pitchFamily="34" charset="0"/>
              </a:rPr>
              <a:t>F1 score</a:t>
            </a:r>
          </a:p>
        </p:txBody>
      </p:sp>
      <p:sp>
        <p:nvSpPr>
          <p:cNvPr id="18" name="TextBox 17">
            <a:extLst>
              <a:ext uri="{FF2B5EF4-FFF2-40B4-BE49-F238E27FC236}">
                <a16:creationId xmlns:a16="http://schemas.microsoft.com/office/drawing/2014/main" id="{3C99D21E-D5EF-40B9-5909-0EADC43A3430}"/>
              </a:ext>
            </a:extLst>
          </p:cNvPr>
          <p:cNvSpPr txBox="1"/>
          <p:nvPr/>
        </p:nvSpPr>
        <p:spPr>
          <a:xfrm>
            <a:off x="2408664" y="1800152"/>
            <a:ext cx="1739587" cy="338554"/>
          </a:xfrm>
          <a:prstGeom prst="rect">
            <a:avLst/>
          </a:prstGeom>
          <a:noFill/>
        </p:spPr>
        <p:txBody>
          <a:bodyPr wrap="square" rtlCol="0">
            <a:spAutoFit/>
          </a:bodyPr>
          <a:lstStyle/>
          <a:p>
            <a:r>
              <a:rPr lang="en-US" sz="1600" b="1" dirty="0">
                <a:solidFill>
                  <a:schemeClr val="accent1"/>
                </a:solidFill>
                <a:latin typeface="Calibri" panose="020F0502020204030204" pitchFamily="34" charset="0"/>
                <a:cs typeface="Calibri" panose="020F0502020204030204" pitchFamily="34" charset="0"/>
              </a:rPr>
              <a:t>Accuracy of 1</a:t>
            </a:r>
          </a:p>
        </p:txBody>
      </p:sp>
      <p:sp>
        <p:nvSpPr>
          <p:cNvPr id="19" name="Title 1">
            <a:extLst>
              <a:ext uri="{FF2B5EF4-FFF2-40B4-BE49-F238E27FC236}">
                <a16:creationId xmlns:a16="http://schemas.microsoft.com/office/drawing/2014/main" id="{288E1519-DAB5-1452-7A6B-43C58B27929C}"/>
              </a:ext>
            </a:extLst>
          </p:cNvPr>
          <p:cNvSpPr txBox="1">
            <a:spLocks/>
          </p:cNvSpPr>
          <p:nvPr/>
        </p:nvSpPr>
        <p:spPr>
          <a:xfrm>
            <a:off x="1921725" y="1025540"/>
            <a:ext cx="2319988" cy="536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Measures</a:t>
            </a:r>
          </a:p>
          <a:p>
            <a:pPr algn="ctr"/>
            <a:endParaRPr lang="en-US" sz="1400" dirty="0">
              <a:solidFill>
                <a:srgbClr val="333300"/>
              </a:solidFill>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2A0F6FAF-2385-7C6C-4398-FC5F8C1EDCE3}"/>
              </a:ext>
            </a:extLst>
          </p:cNvPr>
          <p:cNvSpPr txBox="1"/>
          <p:nvPr/>
        </p:nvSpPr>
        <p:spPr>
          <a:xfrm>
            <a:off x="2546470" y="2326471"/>
            <a:ext cx="1739587" cy="338554"/>
          </a:xfrm>
          <a:prstGeom prst="rect">
            <a:avLst/>
          </a:prstGeom>
          <a:noFill/>
        </p:spPr>
        <p:txBody>
          <a:bodyPr wrap="square" rtlCol="0">
            <a:spAutoFit/>
          </a:bodyPr>
          <a:lstStyle/>
          <a:p>
            <a:r>
              <a:rPr lang="en-US" sz="1600" b="1" dirty="0">
                <a:solidFill>
                  <a:schemeClr val="accent1"/>
                </a:solidFill>
                <a:latin typeface="Calibri" panose="020F0502020204030204" pitchFamily="34" charset="0"/>
                <a:cs typeface="Calibri" panose="020F0502020204030204" pitchFamily="34" charset="0"/>
              </a:rPr>
              <a:t>Sensitivity</a:t>
            </a:r>
          </a:p>
        </p:txBody>
      </p:sp>
      <p:sp>
        <p:nvSpPr>
          <p:cNvPr id="22" name="TextBox 21">
            <a:extLst>
              <a:ext uri="{FF2B5EF4-FFF2-40B4-BE49-F238E27FC236}">
                <a16:creationId xmlns:a16="http://schemas.microsoft.com/office/drawing/2014/main" id="{C4E0B321-D690-79B0-6FC0-FC6A2C1BC4DD}"/>
              </a:ext>
            </a:extLst>
          </p:cNvPr>
          <p:cNvSpPr txBox="1"/>
          <p:nvPr/>
        </p:nvSpPr>
        <p:spPr>
          <a:xfrm>
            <a:off x="2312022" y="2810939"/>
            <a:ext cx="1642945" cy="584775"/>
          </a:xfrm>
          <a:prstGeom prst="rect">
            <a:avLst/>
          </a:prstGeom>
          <a:noFill/>
        </p:spPr>
        <p:txBody>
          <a:bodyPr wrap="square" rtlCol="0">
            <a:spAutoFit/>
          </a:bodyPr>
          <a:lstStyle/>
          <a:p>
            <a:pPr algn="ctr"/>
            <a:r>
              <a:rPr lang="en-US" sz="1600" b="1" dirty="0">
                <a:solidFill>
                  <a:schemeClr val="accent1"/>
                </a:solidFill>
                <a:latin typeface="Calibri" panose="020F0502020204030204" pitchFamily="34" charset="0"/>
                <a:cs typeface="Calibri" panose="020F0502020204030204" pitchFamily="34" charset="0"/>
              </a:rPr>
              <a:t>Mis-classification rate</a:t>
            </a:r>
          </a:p>
        </p:txBody>
      </p:sp>
      <p:pic>
        <p:nvPicPr>
          <p:cNvPr id="23" name="Picture 2" descr="aproved, check, checkmark, ok, tick, yes ">
            <a:extLst>
              <a:ext uri="{FF2B5EF4-FFF2-40B4-BE49-F238E27FC236}">
                <a16:creationId xmlns:a16="http://schemas.microsoft.com/office/drawing/2014/main" id="{8CF6B77F-5B18-53A0-DBC5-F926082F54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6981" y="1733964"/>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proved, check, checkmark, ok, tick, yes ">
            <a:extLst>
              <a:ext uri="{FF2B5EF4-FFF2-40B4-BE49-F238E27FC236}">
                <a16:creationId xmlns:a16="http://schemas.microsoft.com/office/drawing/2014/main" id="{7C46D905-AF98-AB0B-55F1-33B0E4F158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368" y="2376765"/>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02D2A5E9-E89B-9E06-9D2A-B92CCAC32BAA}"/>
              </a:ext>
            </a:extLst>
          </p:cNvPr>
          <p:cNvSpPr/>
          <p:nvPr/>
        </p:nvSpPr>
        <p:spPr>
          <a:xfrm>
            <a:off x="2312022" y="4765888"/>
            <a:ext cx="6473654" cy="4571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30" name="Straight Arrow Connector 29">
            <a:extLst>
              <a:ext uri="{FF2B5EF4-FFF2-40B4-BE49-F238E27FC236}">
                <a16:creationId xmlns:a16="http://schemas.microsoft.com/office/drawing/2014/main" id="{F8759DE6-5C18-224E-7298-53737A0035AB}"/>
              </a:ext>
            </a:extLst>
          </p:cNvPr>
          <p:cNvCxnSpPr>
            <a:cxnSpLocks/>
          </p:cNvCxnSpPr>
          <p:nvPr/>
        </p:nvCxnSpPr>
        <p:spPr>
          <a:xfrm>
            <a:off x="5799164" y="1948673"/>
            <a:ext cx="1176558" cy="49087"/>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188B30-24AA-2796-A299-061264E57CAA}"/>
              </a:ext>
            </a:extLst>
          </p:cNvPr>
          <p:cNvCxnSpPr>
            <a:cxnSpLocks/>
          </p:cNvCxnSpPr>
          <p:nvPr/>
        </p:nvCxnSpPr>
        <p:spPr>
          <a:xfrm flipV="1">
            <a:off x="5837877" y="2528692"/>
            <a:ext cx="1137845" cy="82727"/>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D968134-2D65-66E8-A2B1-7381A6237878}"/>
              </a:ext>
            </a:extLst>
          </p:cNvPr>
          <p:cNvCxnSpPr>
            <a:cxnSpLocks/>
          </p:cNvCxnSpPr>
          <p:nvPr/>
        </p:nvCxnSpPr>
        <p:spPr>
          <a:xfrm>
            <a:off x="5842323" y="3140678"/>
            <a:ext cx="1133399" cy="0"/>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2" descr="aproved, check, checkmark, ok, tick, yes ">
            <a:extLst>
              <a:ext uri="{FF2B5EF4-FFF2-40B4-BE49-F238E27FC236}">
                <a16:creationId xmlns:a16="http://schemas.microsoft.com/office/drawing/2014/main" id="{EDD2AF5A-5D1D-D6BB-1572-F1BE5CF92C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7906" y="3374595"/>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lculator, equal, result ">
            <a:extLst>
              <a:ext uri="{FF2B5EF4-FFF2-40B4-BE49-F238E27FC236}">
                <a16:creationId xmlns:a16="http://schemas.microsoft.com/office/drawing/2014/main" id="{FFFB1AE0-D13B-8264-027A-8D7EC7FC7C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3919" y="2931936"/>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1;g22e55df5c47_3_61">
            <a:extLst>
              <a:ext uri="{FF2B5EF4-FFF2-40B4-BE49-F238E27FC236}">
                <a16:creationId xmlns:a16="http://schemas.microsoft.com/office/drawing/2014/main" id="{4F217CB5-BEA5-DBDE-FEA5-9BC7471B7EDA}"/>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15</a:t>
            </a:fld>
            <a:endParaRPr dirty="0"/>
          </a:p>
        </p:txBody>
      </p:sp>
    </p:spTree>
    <p:extLst>
      <p:ext uri="{BB962C8B-B14F-4D97-AF65-F5344CB8AC3E}">
        <p14:creationId xmlns:p14="http://schemas.microsoft.com/office/powerpoint/2010/main" val="144078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233655" y="2250913"/>
            <a:ext cx="2152706" cy="2216400"/>
          </a:xfrm>
        </p:spPr>
        <p:txBody>
          <a:bodyPr>
            <a:normAutofit/>
          </a:bodyPr>
          <a:lstStyle/>
          <a:p>
            <a:pPr algn="ctr"/>
            <a:r>
              <a:rPr lang="en-US" sz="2000" dirty="0">
                <a:solidFill>
                  <a:srgbClr val="333300"/>
                </a:solidFill>
                <a:latin typeface="Calibri" panose="020F0502020204030204" pitchFamily="34" charset="0"/>
                <a:cs typeface="Calibri" panose="020F0502020204030204" pitchFamily="34" charset="0"/>
              </a:rPr>
              <a:t>2 layered Gaussian NN Model!</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Selecting NN meeting business requirement</a:t>
            </a:r>
          </a:p>
        </p:txBody>
      </p:sp>
      <p:sp>
        <p:nvSpPr>
          <p:cNvPr id="4" name="Title 1">
            <a:extLst>
              <a:ext uri="{FF2B5EF4-FFF2-40B4-BE49-F238E27FC236}">
                <a16:creationId xmlns:a16="http://schemas.microsoft.com/office/drawing/2014/main" id="{9A8D0426-D258-1BC6-4CB1-F320CB9638F8}"/>
              </a:ext>
            </a:extLst>
          </p:cNvPr>
          <p:cNvSpPr txBox="1">
            <a:spLocks/>
          </p:cNvSpPr>
          <p:nvPr/>
        </p:nvSpPr>
        <p:spPr>
          <a:xfrm>
            <a:off x="5787220" y="1025540"/>
            <a:ext cx="2319988" cy="53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AUC for ROC curve:</a:t>
            </a:r>
          </a:p>
          <a:p>
            <a:pPr algn="ctr"/>
            <a:endParaRPr lang="en-US" sz="1400" dirty="0">
              <a:solidFill>
                <a:srgbClr val="33330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8C524B65-83F2-EBD2-9B25-683FE96B4BAB}"/>
              </a:ext>
            </a:extLst>
          </p:cNvPr>
          <p:cNvSpPr txBox="1">
            <a:spLocks/>
          </p:cNvSpPr>
          <p:nvPr/>
        </p:nvSpPr>
        <p:spPr>
          <a:xfrm>
            <a:off x="2568498" y="1025540"/>
            <a:ext cx="2319988" cy="536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Lift curve</a:t>
            </a:r>
          </a:p>
          <a:p>
            <a:pPr algn="ctr"/>
            <a:endParaRPr lang="en-US" sz="1400" dirty="0">
              <a:solidFill>
                <a:srgbClr val="3333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A21DBA6-DE10-1A15-9402-35102EC86915}"/>
              </a:ext>
            </a:extLst>
          </p:cNvPr>
          <p:cNvPicPr>
            <a:picLocks noChangeAspect="1"/>
          </p:cNvPicPr>
          <p:nvPr/>
        </p:nvPicPr>
        <p:blipFill rotWithShape="1">
          <a:blip r:embed="rId3"/>
          <a:srcRect l="1974"/>
          <a:stretch/>
        </p:blipFill>
        <p:spPr>
          <a:xfrm>
            <a:off x="2401231" y="1746711"/>
            <a:ext cx="3083605" cy="20372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7" name="Straight Connector 26">
            <a:extLst>
              <a:ext uri="{FF2B5EF4-FFF2-40B4-BE49-F238E27FC236}">
                <a16:creationId xmlns:a16="http://schemas.microsoft.com/office/drawing/2014/main" id="{C1C97DE0-7097-66E5-867D-ACA60A9080D8}"/>
              </a:ext>
            </a:extLst>
          </p:cNvPr>
          <p:cNvCxnSpPr/>
          <p:nvPr/>
        </p:nvCxnSpPr>
        <p:spPr>
          <a:xfrm>
            <a:off x="2802675" y="1531556"/>
            <a:ext cx="0" cy="2560320"/>
          </a:xfrm>
          <a:prstGeom prst="line">
            <a:avLst/>
          </a:prstGeom>
          <a:ln w="12700">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1549118E-DC6C-69EF-3C1B-4274ADBDC62D}"/>
              </a:ext>
            </a:extLst>
          </p:cNvPr>
          <p:cNvSpPr txBox="1">
            <a:spLocks/>
          </p:cNvSpPr>
          <p:nvPr/>
        </p:nvSpPr>
        <p:spPr>
          <a:xfrm>
            <a:off x="2783039" y="4117960"/>
            <a:ext cx="2319988" cy="53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At </a:t>
            </a:r>
            <a:r>
              <a:rPr lang="en-US" sz="1400" dirty="0">
                <a:latin typeface="Calibri" panose="020F0502020204030204" pitchFamily="34" charset="0"/>
                <a:cs typeface="Calibri" panose="020F0502020204030204" pitchFamily="34" charset="0"/>
              </a:rPr>
              <a:t>2.7% </a:t>
            </a:r>
            <a:r>
              <a:rPr lang="en-US" sz="1400" dirty="0">
                <a:solidFill>
                  <a:srgbClr val="333300"/>
                </a:solidFill>
                <a:latin typeface="Calibri" panose="020F0502020204030204" pitchFamily="34" charset="0"/>
                <a:cs typeface="Calibri" panose="020F0502020204030204" pitchFamily="34" charset="0"/>
              </a:rPr>
              <a:t>baseline, LIFT ~ </a:t>
            </a:r>
            <a:r>
              <a:rPr lang="en-US" sz="1400" dirty="0">
                <a:latin typeface="Calibri" panose="020F0502020204030204" pitchFamily="34" charset="0"/>
                <a:cs typeface="Calibri" panose="020F0502020204030204" pitchFamily="34" charset="0"/>
              </a:rPr>
              <a:t>15</a:t>
            </a:r>
          </a:p>
          <a:p>
            <a:pPr algn="ctr"/>
            <a:r>
              <a:rPr lang="en-US" sz="1400" dirty="0">
                <a:solidFill>
                  <a:srgbClr val="333300"/>
                </a:solidFill>
                <a:latin typeface="Calibri" panose="020F0502020204030204" pitchFamily="34" charset="0"/>
                <a:cs typeface="Calibri" panose="020F0502020204030204" pitchFamily="34" charset="0"/>
              </a:rPr>
              <a:t>Response rate ~ </a:t>
            </a:r>
            <a:r>
              <a:rPr lang="en-US" sz="2000" dirty="0">
                <a:latin typeface="Calibri" panose="020F0502020204030204" pitchFamily="34" charset="0"/>
                <a:cs typeface="Calibri" panose="020F0502020204030204" pitchFamily="34" charset="0"/>
              </a:rPr>
              <a:t>41%</a:t>
            </a:r>
          </a:p>
          <a:p>
            <a:pPr algn="ctr"/>
            <a:endParaRPr lang="en-US" sz="1400" dirty="0">
              <a:solidFill>
                <a:srgbClr val="333300"/>
              </a:solidFill>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F8C2FF0D-F230-1EEB-6C4F-5F3C5EBB0198}"/>
              </a:ext>
            </a:extLst>
          </p:cNvPr>
          <p:cNvPicPr>
            <a:picLocks noChangeAspect="1"/>
          </p:cNvPicPr>
          <p:nvPr/>
        </p:nvPicPr>
        <p:blipFill>
          <a:blip r:embed="rId4"/>
          <a:stretch>
            <a:fillRect/>
          </a:stretch>
        </p:blipFill>
        <p:spPr>
          <a:xfrm>
            <a:off x="5728614" y="1746711"/>
            <a:ext cx="3013943" cy="2051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Title 1">
            <a:extLst>
              <a:ext uri="{FF2B5EF4-FFF2-40B4-BE49-F238E27FC236}">
                <a16:creationId xmlns:a16="http://schemas.microsoft.com/office/drawing/2014/main" id="{4986A303-FB82-91A1-E1F5-83C6511454DF}"/>
              </a:ext>
            </a:extLst>
          </p:cNvPr>
          <p:cNvSpPr txBox="1">
            <a:spLocks/>
          </p:cNvSpPr>
          <p:nvPr/>
        </p:nvSpPr>
        <p:spPr>
          <a:xfrm>
            <a:off x="6005741" y="4117960"/>
            <a:ext cx="2319988" cy="536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AUC  </a:t>
            </a:r>
            <a:r>
              <a:rPr lang="en-US" sz="2000" dirty="0">
                <a:latin typeface="Calibri" panose="020F0502020204030204" pitchFamily="34" charset="0"/>
                <a:cs typeface="Calibri" panose="020F0502020204030204" pitchFamily="34" charset="0"/>
              </a:rPr>
              <a:t>98%</a:t>
            </a:r>
          </a:p>
          <a:p>
            <a:pPr algn="ctr"/>
            <a:endParaRPr lang="en-US" sz="1400" dirty="0">
              <a:solidFill>
                <a:srgbClr val="333300"/>
              </a:solidFill>
              <a:latin typeface="Calibri" panose="020F0502020204030204" pitchFamily="34" charset="0"/>
              <a:cs typeface="Calibri" panose="020F0502020204030204" pitchFamily="34" charset="0"/>
            </a:endParaRPr>
          </a:p>
        </p:txBody>
      </p:sp>
      <p:cxnSp>
        <p:nvCxnSpPr>
          <p:cNvPr id="33" name="Straight Arrow Connector 32">
            <a:extLst>
              <a:ext uri="{FF2B5EF4-FFF2-40B4-BE49-F238E27FC236}">
                <a16:creationId xmlns:a16="http://schemas.microsoft.com/office/drawing/2014/main" id="{D3E6B9F4-1CF1-861B-B652-9F85592D82B4}"/>
              </a:ext>
            </a:extLst>
          </p:cNvPr>
          <p:cNvCxnSpPr>
            <a:cxnSpLocks/>
          </p:cNvCxnSpPr>
          <p:nvPr/>
        </p:nvCxnSpPr>
        <p:spPr>
          <a:xfrm>
            <a:off x="6363629" y="1958502"/>
            <a:ext cx="583585" cy="970552"/>
          </a:xfrm>
          <a:prstGeom prst="straightConnector1">
            <a:avLst/>
          </a:prstGeom>
          <a:ln w="12700">
            <a:solidFill>
              <a:srgbClr val="FF0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itle 1">
            <a:extLst>
              <a:ext uri="{FF2B5EF4-FFF2-40B4-BE49-F238E27FC236}">
                <a16:creationId xmlns:a16="http://schemas.microsoft.com/office/drawing/2014/main" id="{939400E7-56F4-25B5-617C-FC629EA23116}"/>
              </a:ext>
            </a:extLst>
          </p:cNvPr>
          <p:cNvSpPr txBox="1">
            <a:spLocks/>
          </p:cNvSpPr>
          <p:nvPr/>
        </p:nvSpPr>
        <p:spPr>
          <a:xfrm>
            <a:off x="5901150" y="2844530"/>
            <a:ext cx="2319988" cy="53623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1400" dirty="0">
                <a:solidFill>
                  <a:srgbClr val="333300"/>
                </a:solidFill>
                <a:latin typeface="Calibri" panose="020F0502020204030204" pitchFamily="34" charset="0"/>
                <a:cs typeface="Calibri" panose="020F0502020204030204" pitchFamily="34" charset="0"/>
              </a:rPr>
              <a:t>Our target class!</a:t>
            </a:r>
          </a:p>
          <a:p>
            <a:pPr algn="ctr"/>
            <a:endParaRPr lang="en-US" sz="1400" dirty="0">
              <a:solidFill>
                <a:srgbClr val="333300"/>
              </a:solidFill>
              <a:latin typeface="Calibri" panose="020F0502020204030204" pitchFamily="34" charset="0"/>
              <a:cs typeface="Calibri" panose="020F0502020204030204" pitchFamily="34" charset="0"/>
            </a:endParaRPr>
          </a:p>
        </p:txBody>
      </p:sp>
      <p:sp>
        <p:nvSpPr>
          <p:cNvPr id="6" name="Google Shape;281;g22e55df5c47_3_61">
            <a:extLst>
              <a:ext uri="{FF2B5EF4-FFF2-40B4-BE49-F238E27FC236}">
                <a16:creationId xmlns:a16="http://schemas.microsoft.com/office/drawing/2014/main" id="{4D67AAA3-67D5-24A1-99EC-A13CD55F4CF2}"/>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16</a:t>
            </a:fld>
            <a:endParaRPr dirty="0"/>
          </a:p>
        </p:txBody>
      </p:sp>
    </p:spTree>
    <p:extLst>
      <p:ext uri="{BB962C8B-B14F-4D97-AF65-F5344CB8AC3E}">
        <p14:creationId xmlns:p14="http://schemas.microsoft.com/office/powerpoint/2010/main" val="3672820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BD917933-AAD1-E17C-B88F-F08F37FAB7A5}"/>
              </a:ext>
            </a:extLst>
          </p:cNvPr>
          <p:cNvGraphicFramePr>
            <a:graphicFrameLocks/>
          </p:cNvGraphicFramePr>
          <p:nvPr/>
        </p:nvGraphicFramePr>
        <p:xfrm>
          <a:off x="1936042" y="896127"/>
          <a:ext cx="3177716" cy="178305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a:extLst>
              <a:ext uri="{FF2B5EF4-FFF2-40B4-BE49-F238E27FC236}">
                <a16:creationId xmlns:a16="http://schemas.microsoft.com/office/drawing/2014/main" id="{4F7A58A7-D66C-36A0-0D06-4360530FF166}"/>
              </a:ext>
            </a:extLst>
          </p:cNvPr>
          <p:cNvGraphicFramePr>
            <a:graphicFrameLocks/>
          </p:cNvGraphicFramePr>
          <p:nvPr/>
        </p:nvGraphicFramePr>
        <p:xfrm>
          <a:off x="1949334" y="3102341"/>
          <a:ext cx="3177716" cy="17880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F619FC63-8B7F-61E8-7B3B-236DBFF3528A}"/>
              </a:ext>
            </a:extLst>
          </p:cNvPr>
          <p:cNvGraphicFramePr>
            <a:graphicFrameLocks/>
          </p:cNvGraphicFramePr>
          <p:nvPr/>
        </p:nvGraphicFramePr>
        <p:xfrm>
          <a:off x="5565703" y="888106"/>
          <a:ext cx="3177716" cy="179295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2D798A5E-257C-1AE6-33C4-D98F9ABB2547}"/>
              </a:ext>
            </a:extLst>
          </p:cNvPr>
          <p:cNvGraphicFramePr>
            <a:graphicFrameLocks/>
          </p:cNvGraphicFramePr>
          <p:nvPr/>
        </p:nvGraphicFramePr>
        <p:xfrm>
          <a:off x="5565703" y="3101170"/>
          <a:ext cx="3177716" cy="1783054"/>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184127" y="1766418"/>
            <a:ext cx="1509649" cy="2216400"/>
          </a:xfrm>
        </p:spPr>
        <p:txBody>
          <a:bodyPr>
            <a:normAutofit fontScale="90000"/>
          </a:bodyPr>
          <a:lstStyle/>
          <a:p>
            <a:pPr algn="ctr"/>
            <a:r>
              <a:rPr lang="en-US" sz="2000" dirty="0">
                <a:solidFill>
                  <a:srgbClr val="333300"/>
                </a:solidFill>
                <a:latin typeface="Calibri" panose="020F0502020204030204" pitchFamily="34" charset="0"/>
                <a:cs typeface="Calibri" panose="020F0502020204030204" pitchFamily="34" charset="0"/>
              </a:rPr>
              <a:t>Over sampling:</a:t>
            </a:r>
            <a:br>
              <a:rPr lang="en-US" sz="2000" dirty="0">
                <a:solidFill>
                  <a:srgbClr val="333300"/>
                </a:solidFill>
                <a:latin typeface="Calibri" panose="020F0502020204030204" pitchFamily="34" charset="0"/>
                <a:cs typeface="Calibri" panose="020F0502020204030204" pitchFamily="34" charset="0"/>
              </a:rPr>
            </a:br>
            <a:br>
              <a:rPr lang="en-US" sz="2000" dirty="0">
                <a:solidFill>
                  <a:srgbClr val="333300"/>
                </a:solidFill>
                <a:latin typeface="Calibri" panose="020F0502020204030204" pitchFamily="34" charset="0"/>
                <a:cs typeface="Calibri" panose="020F0502020204030204" pitchFamily="34" charset="0"/>
              </a:rPr>
            </a:br>
            <a:r>
              <a:rPr lang="en-US" sz="2000" dirty="0">
                <a:solidFill>
                  <a:srgbClr val="333300"/>
                </a:solidFill>
                <a:latin typeface="Calibri" panose="020F0502020204030204" pitchFamily="34" charset="0"/>
                <a:cs typeface="Calibri" panose="020F0502020204030204" pitchFamily="34" charset="0"/>
              </a:rPr>
              <a:t> Model overfits to training &amp; validation</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Tuning the model to better determine the rare event</a:t>
            </a:r>
          </a:p>
        </p:txBody>
      </p:sp>
      <p:cxnSp>
        <p:nvCxnSpPr>
          <p:cNvPr id="17" name="Straight Connector 16">
            <a:extLst>
              <a:ext uri="{FF2B5EF4-FFF2-40B4-BE49-F238E27FC236}">
                <a16:creationId xmlns:a16="http://schemas.microsoft.com/office/drawing/2014/main" id="{FF922792-D7A4-30A0-5BF3-1FFBB8233B6B}"/>
              </a:ext>
            </a:extLst>
          </p:cNvPr>
          <p:cNvCxnSpPr>
            <a:cxnSpLocks/>
          </p:cNvCxnSpPr>
          <p:nvPr/>
        </p:nvCxnSpPr>
        <p:spPr>
          <a:xfrm rot="16200000">
            <a:off x="3166575" y="2851957"/>
            <a:ext cx="429768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6CD11D0-7D37-7601-566B-28B19194A999}"/>
              </a:ext>
            </a:extLst>
          </p:cNvPr>
          <p:cNvCxnSpPr>
            <a:cxnSpLocks/>
          </p:cNvCxnSpPr>
          <p:nvPr/>
        </p:nvCxnSpPr>
        <p:spPr>
          <a:xfrm rot="10800000">
            <a:off x="1765964" y="2900319"/>
            <a:ext cx="731520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41F7E5-DC9D-3C26-04E3-AD6A6BFC4C37}"/>
              </a:ext>
            </a:extLst>
          </p:cNvPr>
          <p:cNvCxnSpPr>
            <a:cxnSpLocks/>
          </p:cNvCxnSpPr>
          <p:nvPr/>
        </p:nvCxnSpPr>
        <p:spPr>
          <a:xfrm rot="16200000">
            <a:off x="-389494" y="2860847"/>
            <a:ext cx="4297680" cy="0"/>
          </a:xfrm>
          <a:prstGeom prst="line">
            <a:avLst/>
          </a:prstGeom>
          <a:ln>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4098" name="Picture 2" descr="circle, arrow, down ">
            <a:extLst>
              <a:ext uri="{FF2B5EF4-FFF2-40B4-BE49-F238E27FC236}">
                <a16:creationId xmlns:a16="http://schemas.microsoft.com/office/drawing/2014/main" id="{54A11A95-CE73-CCF4-595E-91D7D7FCB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865" y="915084"/>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ircle, arrow, down ">
            <a:extLst>
              <a:ext uri="{FF2B5EF4-FFF2-40B4-BE49-F238E27FC236}">
                <a16:creationId xmlns:a16="http://schemas.microsoft.com/office/drawing/2014/main" id="{B6E9EC21-9BD9-FA4A-5DC8-069EF05B41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0403" y="95900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ircle, arrow, down ">
            <a:extLst>
              <a:ext uri="{FF2B5EF4-FFF2-40B4-BE49-F238E27FC236}">
                <a16:creationId xmlns:a16="http://schemas.microsoft.com/office/drawing/2014/main" id="{9E75003C-EB5C-223D-1A7D-E3DBEC8325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4783" y="3157400"/>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ircle, arrow, down ">
            <a:extLst>
              <a:ext uri="{FF2B5EF4-FFF2-40B4-BE49-F238E27FC236}">
                <a16:creationId xmlns:a16="http://schemas.microsoft.com/office/drawing/2014/main" id="{191DBAC4-7758-947C-6253-A737D9AB33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0349" y="3175559"/>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81;g22e55df5c47_3_61">
            <a:extLst>
              <a:ext uri="{FF2B5EF4-FFF2-40B4-BE49-F238E27FC236}">
                <a16:creationId xmlns:a16="http://schemas.microsoft.com/office/drawing/2014/main" id="{9DCBDD10-A516-EC61-54A3-B320F5CFA5E7}"/>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17</a:t>
            </a:fld>
            <a:endParaRPr dirty="0"/>
          </a:p>
        </p:txBody>
      </p:sp>
    </p:spTree>
    <p:extLst>
      <p:ext uri="{BB962C8B-B14F-4D97-AF65-F5344CB8AC3E}">
        <p14:creationId xmlns:p14="http://schemas.microsoft.com/office/powerpoint/2010/main" val="3785268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485036" y="2261023"/>
            <a:ext cx="1509649" cy="2216400"/>
          </a:xfrm>
        </p:spPr>
        <p:txBody>
          <a:bodyPr>
            <a:normAutofit/>
          </a:bodyPr>
          <a:lstStyle/>
          <a:p>
            <a:pPr algn="ctr"/>
            <a:r>
              <a:rPr lang="en-US" sz="2000" dirty="0">
                <a:solidFill>
                  <a:srgbClr val="333300"/>
                </a:solidFill>
                <a:latin typeface="Calibri" panose="020F0502020204030204" pitchFamily="34" charset="0"/>
                <a:cs typeface="Calibri" panose="020F0502020204030204" pitchFamily="34" charset="0"/>
              </a:rPr>
              <a:t>Determining the optimal cut – off!</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Modulating for the best prediction</a:t>
            </a:r>
          </a:p>
        </p:txBody>
      </p:sp>
      <p:pic>
        <p:nvPicPr>
          <p:cNvPr id="6146" name="Picture 2">
            <a:extLst>
              <a:ext uri="{FF2B5EF4-FFF2-40B4-BE49-F238E27FC236}">
                <a16:creationId xmlns:a16="http://schemas.microsoft.com/office/drawing/2014/main" id="{9E901C45-D61B-766B-6D3F-9F5F787ACF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96"/>
          <a:stretch/>
        </p:blipFill>
        <p:spPr bwMode="auto">
          <a:xfrm>
            <a:off x="2314074" y="1421614"/>
            <a:ext cx="5943600" cy="2919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2" descr="aproved, check, checkmark, ok, tick, yes ">
            <a:extLst>
              <a:ext uri="{FF2B5EF4-FFF2-40B4-BE49-F238E27FC236}">
                <a16:creationId xmlns:a16="http://schemas.microsoft.com/office/drawing/2014/main" id="{F8D2A4E0-F09A-4D81-053C-5EA69D5CC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760" y="2086884"/>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elete, remove, cross, cancel, close ">
            <a:extLst>
              <a:ext uri="{FF2B5EF4-FFF2-40B4-BE49-F238E27FC236}">
                <a16:creationId xmlns:a16="http://schemas.microsoft.com/office/drawing/2014/main" id="{A0A60135-405F-1F4F-3E4F-231E67F7973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726040" y="337385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elete, remove, cross, cancel, close ">
            <a:extLst>
              <a:ext uri="{FF2B5EF4-FFF2-40B4-BE49-F238E27FC236}">
                <a16:creationId xmlns:a16="http://schemas.microsoft.com/office/drawing/2014/main" id="{55494D98-5C68-3152-0439-92485328169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573514" y="162968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81;g22e55df5c47_3_61">
            <a:extLst>
              <a:ext uri="{FF2B5EF4-FFF2-40B4-BE49-F238E27FC236}">
                <a16:creationId xmlns:a16="http://schemas.microsoft.com/office/drawing/2014/main" id="{83CBF477-24B7-2F8A-4F02-3FAF6A684781}"/>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18</a:t>
            </a:fld>
            <a:endParaRPr dirty="0"/>
          </a:p>
        </p:txBody>
      </p:sp>
    </p:spTree>
    <p:extLst>
      <p:ext uri="{BB962C8B-B14F-4D97-AF65-F5344CB8AC3E}">
        <p14:creationId xmlns:p14="http://schemas.microsoft.com/office/powerpoint/2010/main" val="3136677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3C5B-9C97-451C-95C1-250C4D824AFD}"/>
              </a:ext>
            </a:extLst>
          </p:cNvPr>
          <p:cNvSpPr>
            <a:spLocks noGrp="1"/>
          </p:cNvSpPr>
          <p:nvPr>
            <p:ph type="title"/>
          </p:nvPr>
        </p:nvSpPr>
        <p:spPr>
          <a:xfrm>
            <a:off x="693583" y="2357276"/>
            <a:ext cx="3645806" cy="2216400"/>
          </a:xfrm>
        </p:spPr>
        <p:txBody>
          <a:bodyPr>
            <a:normAutofit/>
          </a:bodyPr>
          <a:lstStyle/>
          <a:p>
            <a:pPr algn="ctr"/>
            <a:r>
              <a:rPr lang="en-US" sz="2000" dirty="0">
                <a:solidFill>
                  <a:srgbClr val="333300"/>
                </a:solidFill>
                <a:latin typeface="Calibri" panose="020F0502020204030204" pitchFamily="34" charset="0"/>
                <a:cs typeface="Calibri" panose="020F0502020204030204" pitchFamily="34" charset="0"/>
              </a:rPr>
              <a:t>OPTIMAL -&gt; 2 layered 3 node Gaussian + 0.4 cut off</a:t>
            </a:r>
          </a:p>
        </p:txBody>
      </p:sp>
      <p:sp>
        <p:nvSpPr>
          <p:cNvPr id="3" name="Rectangle 2">
            <a:extLst>
              <a:ext uri="{FF2B5EF4-FFF2-40B4-BE49-F238E27FC236}">
                <a16:creationId xmlns:a16="http://schemas.microsoft.com/office/drawing/2014/main" id="{7FAE589F-3296-BB95-6993-A02CD5354305}"/>
              </a:ext>
            </a:extLst>
          </p:cNvPr>
          <p:cNvSpPr/>
          <p:nvPr/>
        </p:nvSpPr>
        <p:spPr>
          <a:xfrm>
            <a:off x="0" y="665489"/>
            <a:ext cx="914400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Google Shape;102;p19">
            <a:extLst>
              <a:ext uri="{FF2B5EF4-FFF2-40B4-BE49-F238E27FC236}">
                <a16:creationId xmlns:a16="http://schemas.microsoft.com/office/drawing/2014/main" id="{D431E1F8-A105-0BF4-8D51-4899E5A07B6B}"/>
              </a:ext>
            </a:extLst>
          </p:cNvPr>
          <p:cNvSpPr txBox="1">
            <a:spLocks/>
          </p:cNvSpPr>
          <p:nvPr/>
        </p:nvSpPr>
        <p:spPr>
          <a:xfrm>
            <a:off x="311700" y="32150"/>
            <a:ext cx="8520600" cy="7074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r>
              <a:rPr lang="en-US" sz="3200" dirty="0">
                <a:latin typeface="Calibri" panose="020F0502020204030204" pitchFamily="34" charset="0"/>
                <a:cs typeface="Calibri" panose="020F0502020204030204" pitchFamily="34" charset="0"/>
              </a:rPr>
              <a:t>Closing with the Best Model</a:t>
            </a:r>
          </a:p>
        </p:txBody>
      </p:sp>
      <p:sp>
        <p:nvSpPr>
          <p:cNvPr id="8" name="Title 1">
            <a:extLst>
              <a:ext uri="{FF2B5EF4-FFF2-40B4-BE49-F238E27FC236}">
                <a16:creationId xmlns:a16="http://schemas.microsoft.com/office/drawing/2014/main" id="{7EC40BBF-153A-44E1-BA8F-266AC6EFC6B3}"/>
              </a:ext>
            </a:extLst>
          </p:cNvPr>
          <p:cNvSpPr txBox="1">
            <a:spLocks/>
          </p:cNvSpPr>
          <p:nvPr/>
        </p:nvSpPr>
        <p:spPr>
          <a:xfrm>
            <a:off x="4419599" y="1656054"/>
            <a:ext cx="3645806" cy="2216400"/>
          </a:xfrm>
          <a:prstGeom prst="rect">
            <a:avLst/>
          </a:prstGeom>
          <a:noFill/>
          <a:ln>
            <a:noFill/>
          </a:ln>
        </p:spPr>
        <p:txBody>
          <a:bodyPr spcFirstLastPara="1" wrap="square" lIns="91425" tIns="91425" rIns="91425" bIns="91425" anchor="t"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1pPr>
            <a:lvl2pPr marR="0" lvl="1"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2pPr>
            <a:lvl3pPr marR="0" lvl="2"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3pPr>
            <a:lvl4pPr marR="0" lvl="3"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4pPr>
            <a:lvl5pPr marR="0" lvl="4"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5pPr>
            <a:lvl6pPr marR="0" lvl="5"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6pPr>
            <a:lvl7pPr marR="0" lvl="6"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7pPr>
            <a:lvl8pPr marR="0" lvl="7"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8pPr>
            <a:lvl9pPr marR="0" lvl="8" algn="l" rtl="0">
              <a:lnSpc>
                <a:spcPct val="100000"/>
              </a:lnSpc>
              <a:spcBef>
                <a:spcPts val="0"/>
              </a:spcBef>
              <a:spcAft>
                <a:spcPts val="0"/>
              </a:spcAft>
              <a:buClr>
                <a:schemeClr val="accent1"/>
              </a:buClr>
              <a:buSzPts val="3600"/>
              <a:buFont typeface="PT Sans Narrow"/>
              <a:buNone/>
              <a:defRPr sz="3600" b="1" i="0" u="none" strike="noStrike" cap="none">
                <a:solidFill>
                  <a:schemeClr val="accent1"/>
                </a:solidFill>
                <a:latin typeface="PT Sans Narrow"/>
                <a:ea typeface="PT Sans Narrow"/>
                <a:cs typeface="PT Sans Narrow"/>
                <a:sym typeface="PT Sans Narrow"/>
              </a:defRPr>
            </a:lvl9pPr>
          </a:lstStyle>
          <a:p>
            <a:pPr algn="ctr"/>
            <a:r>
              <a:rPr lang="en-US" sz="2000" dirty="0">
                <a:solidFill>
                  <a:srgbClr val="333300"/>
                </a:solidFill>
                <a:latin typeface="Calibri" panose="020F0502020204030204" pitchFamily="34" charset="0"/>
                <a:cs typeface="Calibri" panose="020F0502020204030204" pitchFamily="34" charset="0"/>
              </a:rPr>
              <a:t>Accuracy of 1: </a:t>
            </a:r>
            <a:r>
              <a:rPr lang="en-US" sz="5100" dirty="0">
                <a:latin typeface="Calibri" panose="020F0502020204030204" pitchFamily="34" charset="0"/>
                <a:cs typeface="Calibri" panose="020F0502020204030204" pitchFamily="34" charset="0"/>
              </a:rPr>
              <a:t>86%</a:t>
            </a:r>
            <a:endParaRPr lang="en-US" sz="2000" dirty="0">
              <a:latin typeface="Calibri" panose="020F0502020204030204" pitchFamily="34" charset="0"/>
              <a:cs typeface="Calibri" panose="020F0502020204030204" pitchFamily="34" charset="0"/>
            </a:endParaRPr>
          </a:p>
          <a:p>
            <a:pPr algn="ctr"/>
            <a:r>
              <a:rPr lang="en-US" sz="2000" dirty="0">
                <a:solidFill>
                  <a:srgbClr val="333300"/>
                </a:solidFill>
                <a:latin typeface="Calibri" panose="020F0502020204030204" pitchFamily="34" charset="0"/>
                <a:cs typeface="Calibri" panose="020F0502020204030204" pitchFamily="34" charset="0"/>
              </a:rPr>
              <a:t>  </a:t>
            </a:r>
          </a:p>
          <a:p>
            <a:pPr algn="ctr"/>
            <a:r>
              <a:rPr lang="en-US" sz="2000" dirty="0">
                <a:solidFill>
                  <a:srgbClr val="333300"/>
                </a:solidFill>
                <a:latin typeface="Calibri" panose="020F0502020204030204" pitchFamily="34" charset="0"/>
                <a:cs typeface="Calibri" panose="020F0502020204030204" pitchFamily="34" charset="0"/>
              </a:rPr>
              <a:t>Sensitivity: </a:t>
            </a:r>
            <a:r>
              <a:rPr lang="en-US" sz="4600" dirty="0">
                <a:latin typeface="Calibri" panose="020F0502020204030204" pitchFamily="34" charset="0"/>
                <a:cs typeface="Calibri" panose="020F0502020204030204" pitchFamily="34" charset="0"/>
              </a:rPr>
              <a:t>70%</a:t>
            </a:r>
            <a:endParaRPr lang="en-US" dirty="0">
              <a:latin typeface="Calibri" panose="020F0502020204030204" pitchFamily="34" charset="0"/>
              <a:cs typeface="Calibri" panose="020F0502020204030204" pitchFamily="34" charset="0"/>
            </a:endParaRPr>
          </a:p>
          <a:p>
            <a:pPr algn="ctr"/>
            <a:endParaRPr lang="en-US" sz="2000" dirty="0">
              <a:solidFill>
                <a:srgbClr val="333300"/>
              </a:solidFill>
              <a:latin typeface="Calibri" panose="020F0502020204030204" pitchFamily="34" charset="0"/>
              <a:cs typeface="Calibri" panose="020F0502020204030204" pitchFamily="34" charset="0"/>
            </a:endParaRPr>
          </a:p>
          <a:p>
            <a:pPr algn="ctr"/>
            <a:r>
              <a:rPr lang="en-US" sz="2000" dirty="0">
                <a:solidFill>
                  <a:srgbClr val="333300"/>
                </a:solidFill>
                <a:latin typeface="Calibri" panose="020F0502020204030204" pitchFamily="34" charset="0"/>
                <a:cs typeface="Calibri" panose="020F0502020204030204" pitchFamily="34" charset="0"/>
              </a:rPr>
              <a:t>Complexity: </a:t>
            </a:r>
            <a:r>
              <a:rPr lang="en-US" sz="4600" dirty="0">
                <a:latin typeface="Calibri" panose="020F0502020204030204" pitchFamily="34" charset="0"/>
                <a:cs typeface="Calibri" panose="020F0502020204030204" pitchFamily="34" charset="0"/>
              </a:rPr>
              <a:t>HIGH</a:t>
            </a:r>
            <a:endParaRPr lang="en-US" dirty="0">
              <a:latin typeface="Calibri" panose="020F0502020204030204" pitchFamily="34" charset="0"/>
              <a:cs typeface="Calibri" panose="020F0502020204030204" pitchFamily="34" charset="0"/>
            </a:endParaRPr>
          </a:p>
          <a:p>
            <a:pPr algn="ctr"/>
            <a:endParaRPr lang="en-US" sz="2000" dirty="0">
              <a:solidFill>
                <a:srgbClr val="333300"/>
              </a:solidFill>
              <a:latin typeface="Calibri" panose="020F0502020204030204" pitchFamily="34" charset="0"/>
              <a:cs typeface="Calibri" panose="020F0502020204030204" pitchFamily="34" charset="0"/>
            </a:endParaRPr>
          </a:p>
          <a:p>
            <a:pPr algn="ctr"/>
            <a:r>
              <a:rPr lang="en-US" sz="2000" dirty="0">
                <a:solidFill>
                  <a:srgbClr val="333300"/>
                </a:solidFill>
                <a:latin typeface="Calibri" panose="020F0502020204030204" pitchFamily="34" charset="0"/>
                <a:cs typeface="Calibri" panose="020F0502020204030204" pitchFamily="34" charset="0"/>
              </a:rPr>
              <a:t>Overall Accuracy: </a:t>
            </a:r>
            <a:r>
              <a:rPr lang="en-US" sz="4600" dirty="0">
                <a:latin typeface="Calibri" panose="020F0502020204030204" pitchFamily="34" charset="0"/>
                <a:cs typeface="Calibri" panose="020F0502020204030204" pitchFamily="34" charset="0"/>
              </a:rPr>
              <a:t>98.4%</a:t>
            </a:r>
            <a:endParaRPr lang="en-US" sz="2000" dirty="0">
              <a:latin typeface="Calibri" panose="020F0502020204030204" pitchFamily="34" charset="0"/>
              <a:cs typeface="Calibri" panose="020F0502020204030204" pitchFamily="34" charset="0"/>
            </a:endParaRPr>
          </a:p>
        </p:txBody>
      </p:sp>
      <p:sp>
        <p:nvSpPr>
          <p:cNvPr id="4" name="Google Shape;281;g22e55df5c47_3_61">
            <a:extLst>
              <a:ext uri="{FF2B5EF4-FFF2-40B4-BE49-F238E27FC236}">
                <a16:creationId xmlns:a16="http://schemas.microsoft.com/office/drawing/2014/main" id="{E1D317F1-CE85-07CA-59A0-22ABC3CD28E9}"/>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19</a:t>
            </a:fld>
            <a:endParaRPr dirty="0"/>
          </a:p>
        </p:txBody>
      </p:sp>
    </p:spTree>
    <p:extLst>
      <p:ext uri="{BB962C8B-B14F-4D97-AF65-F5344CB8AC3E}">
        <p14:creationId xmlns:p14="http://schemas.microsoft.com/office/powerpoint/2010/main" val="601291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2"/>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Calibri"/>
                <a:ea typeface="Calibri"/>
                <a:cs typeface="Calibri"/>
                <a:sym typeface="Calibri"/>
              </a:rPr>
              <a:t>Table of Contents</a:t>
            </a:r>
            <a:endParaRPr dirty="0">
              <a:latin typeface="Calibri"/>
              <a:ea typeface="Calibri"/>
              <a:cs typeface="Calibri"/>
              <a:sym typeface="Calibri"/>
            </a:endParaRPr>
          </a:p>
        </p:txBody>
      </p:sp>
      <p:sp>
        <p:nvSpPr>
          <p:cNvPr id="74" name="Google Shape;74;p2"/>
          <p:cNvSpPr txBox="1">
            <a:spLocks noGrp="1"/>
          </p:cNvSpPr>
          <p:nvPr>
            <p:ph type="body" idx="1"/>
          </p:nvPr>
        </p:nvSpPr>
        <p:spPr>
          <a:xfrm>
            <a:off x="341625" y="920400"/>
            <a:ext cx="8520600" cy="403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000000"/>
              </a:buClr>
              <a:buSzPts val="1300"/>
              <a:buFont typeface="Calibri"/>
              <a:buAutoNum type="arabicPeriod"/>
            </a:pPr>
            <a:r>
              <a:rPr lang="en-US" sz="1500" dirty="0">
                <a:solidFill>
                  <a:srgbClr val="000000"/>
                </a:solidFill>
                <a:latin typeface="Calibri"/>
                <a:ea typeface="Calibri"/>
                <a:cs typeface="Calibri"/>
                <a:sym typeface="Calibri"/>
              </a:rPr>
              <a:t>Introduction</a:t>
            </a:r>
            <a:endParaRPr sz="1500" dirty="0">
              <a:solidFill>
                <a:srgbClr val="000000"/>
              </a:solidFill>
              <a:latin typeface="Calibri"/>
              <a:ea typeface="Calibri"/>
              <a:cs typeface="Calibri"/>
              <a:sym typeface="Calibri"/>
            </a:endParaRPr>
          </a:p>
          <a:p>
            <a:pPr marL="1257300" lvl="0" algn="l" rtl="0">
              <a:lnSpc>
                <a:spcPct val="115000"/>
              </a:lnSpc>
              <a:spcBef>
                <a:spcPts val="0"/>
              </a:spcBef>
              <a:spcAft>
                <a:spcPts val="0"/>
              </a:spcAft>
              <a:buFont typeface="+mj-lt"/>
              <a:buAutoNum type="arabicPeriod"/>
            </a:pPr>
            <a:endParaRPr sz="1500" dirty="0">
              <a:solidFill>
                <a:srgbClr val="000000"/>
              </a:solidFill>
              <a:latin typeface="Calibri"/>
              <a:ea typeface="Calibri"/>
              <a:cs typeface="Calibri"/>
              <a:sym typeface="Calibri"/>
            </a:endParaRPr>
          </a:p>
          <a:p>
            <a:pPr marL="457200" lvl="0" indent="-323850" algn="l" rtl="0">
              <a:lnSpc>
                <a:spcPct val="115000"/>
              </a:lnSpc>
              <a:spcBef>
                <a:spcPts val="0"/>
              </a:spcBef>
              <a:spcAft>
                <a:spcPts val="0"/>
              </a:spcAft>
              <a:buClr>
                <a:srgbClr val="000000"/>
              </a:buClr>
              <a:buSzPts val="1500"/>
              <a:buFont typeface="Calibri"/>
              <a:buAutoNum type="arabicPeriod"/>
            </a:pPr>
            <a:r>
              <a:rPr lang="en-US" sz="1500" dirty="0">
                <a:solidFill>
                  <a:srgbClr val="000000"/>
                </a:solidFill>
                <a:latin typeface="Calibri"/>
                <a:ea typeface="Calibri"/>
                <a:cs typeface="Calibri"/>
                <a:sym typeface="Calibri"/>
              </a:rPr>
              <a:t>Exploration of Data</a:t>
            </a:r>
            <a:endParaRPr sz="1500" dirty="0">
              <a:solidFill>
                <a:srgbClr val="000000"/>
              </a:solidFill>
              <a:latin typeface="Calibri"/>
              <a:ea typeface="Calibri"/>
              <a:cs typeface="Calibri"/>
              <a:sym typeface="Calibri"/>
            </a:endParaRPr>
          </a:p>
          <a:p>
            <a:pPr marL="1257300" lvl="0" algn="l" rtl="0">
              <a:lnSpc>
                <a:spcPct val="115000"/>
              </a:lnSpc>
              <a:spcBef>
                <a:spcPts val="0"/>
              </a:spcBef>
              <a:spcAft>
                <a:spcPts val="0"/>
              </a:spcAft>
              <a:buFont typeface="+mj-lt"/>
              <a:buAutoNum type="arabicPeriod"/>
            </a:pPr>
            <a:endParaRPr sz="1500" dirty="0">
              <a:solidFill>
                <a:srgbClr val="000000"/>
              </a:solidFill>
              <a:latin typeface="Calibri"/>
              <a:ea typeface="Calibri"/>
              <a:cs typeface="Calibri"/>
              <a:sym typeface="Calibri"/>
            </a:endParaRPr>
          </a:p>
          <a:p>
            <a:pPr marL="457200" lvl="0" indent="-323850" algn="l" rtl="0">
              <a:lnSpc>
                <a:spcPct val="115000"/>
              </a:lnSpc>
              <a:spcBef>
                <a:spcPts val="0"/>
              </a:spcBef>
              <a:spcAft>
                <a:spcPts val="0"/>
              </a:spcAft>
              <a:buClr>
                <a:srgbClr val="000000"/>
              </a:buClr>
              <a:buSzPts val="1500"/>
              <a:buFont typeface="Calibri"/>
              <a:buAutoNum type="arabicPeriod"/>
            </a:pPr>
            <a:r>
              <a:rPr lang="en-US" sz="1500" dirty="0">
                <a:solidFill>
                  <a:srgbClr val="000000"/>
                </a:solidFill>
                <a:latin typeface="Calibri"/>
                <a:ea typeface="Calibri"/>
                <a:cs typeface="Calibri"/>
                <a:sym typeface="Calibri"/>
              </a:rPr>
              <a:t>Model Comparison	</a:t>
            </a:r>
            <a:endParaRPr sz="1500" dirty="0">
              <a:solidFill>
                <a:srgbClr val="000000"/>
              </a:solidFill>
              <a:latin typeface="Calibri"/>
              <a:ea typeface="Calibri"/>
              <a:cs typeface="Calibri"/>
              <a:sym typeface="Calibri"/>
            </a:endParaRPr>
          </a:p>
          <a:p>
            <a:pPr marL="800100" lvl="0" algn="l" rtl="0">
              <a:lnSpc>
                <a:spcPct val="115000"/>
              </a:lnSpc>
              <a:spcBef>
                <a:spcPts val="0"/>
              </a:spcBef>
              <a:spcAft>
                <a:spcPts val="0"/>
              </a:spcAft>
              <a:buFont typeface="+mj-lt"/>
              <a:buAutoNum type="arabicPeriod"/>
            </a:pPr>
            <a:endParaRPr sz="1500" dirty="0">
              <a:solidFill>
                <a:srgbClr val="000000"/>
              </a:solidFill>
              <a:latin typeface="Calibri"/>
              <a:ea typeface="Calibri"/>
              <a:cs typeface="Calibri"/>
              <a:sym typeface="Calibri"/>
            </a:endParaRPr>
          </a:p>
          <a:p>
            <a:pPr marL="457200" lvl="0" indent="-323850" algn="l" rtl="0">
              <a:lnSpc>
                <a:spcPct val="115000"/>
              </a:lnSpc>
              <a:spcBef>
                <a:spcPts val="0"/>
              </a:spcBef>
              <a:spcAft>
                <a:spcPts val="0"/>
              </a:spcAft>
              <a:buClr>
                <a:srgbClr val="000000"/>
              </a:buClr>
              <a:buSzPts val="1500"/>
              <a:buFont typeface="Calibri"/>
              <a:buAutoNum type="arabicPeriod"/>
            </a:pPr>
            <a:r>
              <a:rPr lang="en-US" sz="1500" dirty="0">
                <a:solidFill>
                  <a:srgbClr val="000000"/>
                </a:solidFill>
                <a:latin typeface="Calibri"/>
                <a:ea typeface="Calibri"/>
                <a:cs typeface="Calibri"/>
                <a:sym typeface="Calibri"/>
              </a:rPr>
              <a:t>Business Recommendation</a:t>
            </a:r>
            <a:endParaRPr sz="1500" dirty="0">
              <a:solidFill>
                <a:srgbClr val="000000"/>
              </a:solidFill>
              <a:latin typeface="Calibri"/>
              <a:ea typeface="Calibri"/>
              <a:cs typeface="Calibri"/>
              <a:sym typeface="Calibri"/>
            </a:endParaRPr>
          </a:p>
          <a:p>
            <a:pPr marL="800100" lvl="0" algn="l" rtl="0">
              <a:lnSpc>
                <a:spcPct val="115000"/>
              </a:lnSpc>
              <a:spcBef>
                <a:spcPts val="0"/>
              </a:spcBef>
              <a:spcAft>
                <a:spcPts val="0"/>
              </a:spcAft>
              <a:buFont typeface="+mj-lt"/>
              <a:buAutoNum type="arabicPeriod"/>
            </a:pPr>
            <a:endParaRPr sz="1500" dirty="0">
              <a:solidFill>
                <a:srgbClr val="000000"/>
              </a:solidFill>
              <a:latin typeface="Calibri"/>
              <a:ea typeface="Calibri"/>
              <a:cs typeface="Calibri"/>
              <a:sym typeface="Calibri"/>
            </a:endParaRPr>
          </a:p>
          <a:p>
            <a:pPr marL="457200" lvl="0" indent="-323850" algn="l" rtl="0">
              <a:lnSpc>
                <a:spcPct val="115000"/>
              </a:lnSpc>
              <a:spcBef>
                <a:spcPts val="0"/>
              </a:spcBef>
              <a:spcAft>
                <a:spcPts val="0"/>
              </a:spcAft>
              <a:buClr>
                <a:srgbClr val="000000"/>
              </a:buClr>
              <a:buSzPts val="1500"/>
              <a:buFont typeface="Calibri"/>
              <a:buAutoNum type="arabicPeriod"/>
            </a:pPr>
            <a:r>
              <a:rPr lang="en-US" sz="1500" dirty="0">
                <a:solidFill>
                  <a:srgbClr val="000000"/>
                </a:solidFill>
                <a:latin typeface="Calibri"/>
                <a:ea typeface="Calibri"/>
                <a:cs typeface="Calibri"/>
                <a:sym typeface="Calibri"/>
              </a:rPr>
              <a:t>Appendix</a:t>
            </a:r>
            <a:endParaRPr sz="1500" dirty="0">
              <a:solidFill>
                <a:srgbClr val="000000"/>
              </a:solidFill>
              <a:latin typeface="Calibri"/>
              <a:ea typeface="Calibri"/>
              <a:cs typeface="Calibri"/>
              <a:sym typeface="Calibri"/>
            </a:endParaRPr>
          </a:p>
          <a:p>
            <a:pPr marL="457200" lvl="0" indent="0" algn="l" rtl="0">
              <a:lnSpc>
                <a:spcPct val="115000"/>
              </a:lnSpc>
              <a:spcBef>
                <a:spcPts val="0"/>
              </a:spcBef>
              <a:spcAft>
                <a:spcPts val="0"/>
              </a:spcAft>
              <a:buNone/>
            </a:pPr>
            <a:endParaRPr sz="1500" dirty="0">
              <a:solidFill>
                <a:srgbClr val="000000"/>
              </a:solidFill>
              <a:latin typeface="Calibri"/>
              <a:ea typeface="Calibri"/>
              <a:cs typeface="Calibri"/>
              <a:sym typeface="Calibri"/>
            </a:endParaRPr>
          </a:p>
        </p:txBody>
      </p:sp>
      <p:sp>
        <p:nvSpPr>
          <p:cNvPr id="75" name="Google Shape;75;p2"/>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6" name="Google Shape;7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0"/>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240">
                <a:latin typeface="Calibri"/>
                <a:ea typeface="Calibri"/>
                <a:cs typeface="Calibri"/>
                <a:sym typeface="Calibri"/>
              </a:rPr>
              <a:t>Business Recommendations</a:t>
            </a:r>
            <a:endParaRPr sz="3240">
              <a:latin typeface="Calibri"/>
              <a:ea typeface="Calibri"/>
              <a:cs typeface="Calibri"/>
              <a:sym typeface="Calibri"/>
            </a:endParaRPr>
          </a:p>
        </p:txBody>
      </p:sp>
      <p:sp>
        <p:nvSpPr>
          <p:cNvPr id="323" name="Google Shape;323;p10"/>
          <p:cNvSpPr txBox="1">
            <a:spLocks noGrp="1"/>
          </p:cNvSpPr>
          <p:nvPr>
            <p:ph type="body" idx="1"/>
          </p:nvPr>
        </p:nvSpPr>
        <p:spPr>
          <a:xfrm>
            <a:off x="311700" y="1494925"/>
            <a:ext cx="8520600" cy="3302700"/>
          </a:xfrm>
          <a:prstGeom prst="rect">
            <a:avLst/>
          </a:prstGeom>
          <a:noFill/>
          <a:ln>
            <a:noFill/>
          </a:ln>
        </p:spPr>
        <p:txBody>
          <a:bodyPr spcFirstLastPara="1" wrap="square" lIns="91425" tIns="91425" rIns="91425" bIns="91425" anchor="t" anchorCtr="0">
            <a:normAutofit/>
          </a:bodyPr>
          <a:lstStyle/>
          <a:p>
            <a:pPr marL="457200" lvl="0" indent="0" algn="just" rtl="0">
              <a:spcBef>
                <a:spcPts val="1200"/>
              </a:spcBef>
              <a:spcAft>
                <a:spcPts val="0"/>
              </a:spcAft>
              <a:buNone/>
            </a:pPr>
            <a:endParaRPr sz="2000">
              <a:solidFill>
                <a:srgbClr val="000000"/>
              </a:solidFill>
              <a:latin typeface="Calibri"/>
              <a:ea typeface="Calibri"/>
              <a:cs typeface="Calibri"/>
              <a:sym typeface="Calibri"/>
            </a:endParaRPr>
          </a:p>
          <a:p>
            <a:pPr marL="457200" marR="0" lvl="0" indent="0" algn="just" rtl="0">
              <a:lnSpc>
                <a:spcPct val="115000"/>
              </a:lnSpc>
              <a:spcBef>
                <a:spcPts val="1200"/>
              </a:spcBef>
              <a:spcAft>
                <a:spcPts val="0"/>
              </a:spcAft>
              <a:buNone/>
            </a:pPr>
            <a:endParaRPr sz="2000">
              <a:solidFill>
                <a:srgbClr val="000000"/>
              </a:solidFill>
              <a:latin typeface="Calibri"/>
              <a:ea typeface="Calibri"/>
              <a:cs typeface="Calibri"/>
              <a:sym typeface="Calibri"/>
            </a:endParaRPr>
          </a:p>
        </p:txBody>
      </p:sp>
      <p:sp>
        <p:nvSpPr>
          <p:cNvPr id="324" name="Google Shape;324;p10"/>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25" name="Google Shape;325;p10"/>
          <p:cNvPicPr preferRelativeResize="0"/>
          <p:nvPr/>
        </p:nvPicPr>
        <p:blipFill>
          <a:blip r:embed="rId3">
            <a:alphaModFix/>
          </a:blip>
          <a:stretch>
            <a:fillRect/>
          </a:stretch>
        </p:blipFill>
        <p:spPr>
          <a:xfrm>
            <a:off x="4531198" y="1066238"/>
            <a:ext cx="3899505" cy="326406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grpSp>
        <p:nvGrpSpPr>
          <p:cNvPr id="326" name="Google Shape;326;p10"/>
          <p:cNvGrpSpPr/>
          <p:nvPr/>
        </p:nvGrpSpPr>
        <p:grpSpPr>
          <a:xfrm>
            <a:off x="713297" y="1123073"/>
            <a:ext cx="635100" cy="734640"/>
            <a:chOff x="731647" y="573573"/>
            <a:chExt cx="635100" cy="734640"/>
          </a:xfrm>
        </p:grpSpPr>
        <p:grpSp>
          <p:nvGrpSpPr>
            <p:cNvPr id="327" name="Google Shape;327;p10"/>
            <p:cNvGrpSpPr/>
            <p:nvPr/>
          </p:nvGrpSpPr>
          <p:grpSpPr>
            <a:xfrm>
              <a:off x="731647" y="573573"/>
              <a:ext cx="635100" cy="635100"/>
              <a:chOff x="917231" y="750460"/>
              <a:chExt cx="635100" cy="635100"/>
            </a:xfrm>
          </p:grpSpPr>
          <p:sp>
            <p:nvSpPr>
              <p:cNvPr id="328" name="Google Shape;328;p10"/>
              <p:cNvSpPr/>
              <p:nvPr/>
            </p:nvSpPr>
            <p:spPr>
              <a:xfrm>
                <a:off x="917231" y="750460"/>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a:off x="1001943" y="835185"/>
                <a:ext cx="465600" cy="465600"/>
              </a:xfrm>
              <a:prstGeom prst="ellipse">
                <a:avLst/>
              </a:prstGeom>
              <a:solidFill>
                <a:schemeClr val="accent1"/>
              </a:solidFill>
              <a:ln w="9525" cap="flat" cmpd="sng">
                <a:solidFill>
                  <a:srgbClr val="4949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0" name="Google Shape;330;p10"/>
            <p:cNvGrpSpPr/>
            <p:nvPr/>
          </p:nvGrpSpPr>
          <p:grpSpPr>
            <a:xfrm>
              <a:off x="961679" y="1281213"/>
              <a:ext cx="175013" cy="27000"/>
              <a:chOff x="5662375" y="212375"/>
              <a:chExt cx="175013" cy="27000"/>
            </a:xfrm>
          </p:grpSpPr>
          <p:sp>
            <p:nvSpPr>
              <p:cNvPr id="331" name="Google Shape;331;p10"/>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2" name="Google Shape;332;p10"/>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0"/>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34" name="Google Shape;334;p10"/>
          <p:cNvGrpSpPr/>
          <p:nvPr/>
        </p:nvGrpSpPr>
        <p:grpSpPr>
          <a:xfrm>
            <a:off x="713297" y="2199960"/>
            <a:ext cx="635100" cy="733490"/>
            <a:chOff x="731647" y="1650460"/>
            <a:chExt cx="635100" cy="733490"/>
          </a:xfrm>
        </p:grpSpPr>
        <p:grpSp>
          <p:nvGrpSpPr>
            <p:cNvPr id="335" name="Google Shape;335;p10"/>
            <p:cNvGrpSpPr/>
            <p:nvPr/>
          </p:nvGrpSpPr>
          <p:grpSpPr>
            <a:xfrm>
              <a:off x="731647" y="1650460"/>
              <a:ext cx="635100" cy="635100"/>
              <a:chOff x="917231" y="1827973"/>
              <a:chExt cx="635100" cy="635100"/>
            </a:xfrm>
          </p:grpSpPr>
          <p:sp>
            <p:nvSpPr>
              <p:cNvPr id="336" name="Google Shape;336;p10"/>
              <p:cNvSpPr/>
              <p:nvPr/>
            </p:nvSpPr>
            <p:spPr>
              <a:xfrm>
                <a:off x="917231" y="1827973"/>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0"/>
              <p:cNvSpPr/>
              <p:nvPr/>
            </p:nvSpPr>
            <p:spPr>
              <a:xfrm>
                <a:off x="1001931" y="1912710"/>
                <a:ext cx="465600" cy="465600"/>
              </a:xfrm>
              <a:prstGeom prst="ellipse">
                <a:avLst/>
              </a:prstGeom>
              <a:solidFill>
                <a:schemeClr val="accent1"/>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8" name="Google Shape;338;p10"/>
            <p:cNvGrpSpPr/>
            <p:nvPr/>
          </p:nvGrpSpPr>
          <p:grpSpPr>
            <a:xfrm>
              <a:off x="961679" y="2356951"/>
              <a:ext cx="175013" cy="27000"/>
              <a:chOff x="5662375" y="212375"/>
              <a:chExt cx="175013" cy="27000"/>
            </a:xfrm>
          </p:grpSpPr>
          <p:sp>
            <p:nvSpPr>
              <p:cNvPr id="339" name="Google Shape;339;p10"/>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0"/>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1" name="Google Shape;341;p10"/>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42" name="Google Shape;342;p10"/>
          <p:cNvGrpSpPr/>
          <p:nvPr/>
        </p:nvGrpSpPr>
        <p:grpSpPr>
          <a:xfrm>
            <a:off x="713297" y="3277777"/>
            <a:ext cx="635100" cy="734984"/>
            <a:chOff x="731647" y="2728277"/>
            <a:chExt cx="635100" cy="734984"/>
          </a:xfrm>
        </p:grpSpPr>
        <p:grpSp>
          <p:nvGrpSpPr>
            <p:cNvPr id="343" name="Google Shape;343;p10"/>
            <p:cNvGrpSpPr/>
            <p:nvPr/>
          </p:nvGrpSpPr>
          <p:grpSpPr>
            <a:xfrm>
              <a:off x="731647" y="2728277"/>
              <a:ext cx="635100" cy="635100"/>
              <a:chOff x="917231" y="2905502"/>
              <a:chExt cx="635100" cy="635100"/>
            </a:xfrm>
          </p:grpSpPr>
          <p:sp>
            <p:nvSpPr>
              <p:cNvPr id="344" name="Google Shape;344;p10"/>
              <p:cNvSpPr/>
              <p:nvPr/>
            </p:nvSpPr>
            <p:spPr>
              <a:xfrm>
                <a:off x="917231" y="2905502"/>
                <a:ext cx="635100" cy="635100"/>
              </a:xfrm>
              <a:prstGeom prst="ellipse">
                <a:avLst/>
              </a:prstGeom>
              <a:solidFill>
                <a:srgbClr val="FFFFFF"/>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0"/>
              <p:cNvSpPr/>
              <p:nvPr/>
            </p:nvSpPr>
            <p:spPr>
              <a:xfrm>
                <a:off x="1001931" y="2990252"/>
                <a:ext cx="465600" cy="465600"/>
              </a:xfrm>
              <a:prstGeom prst="ellipse">
                <a:avLst/>
              </a:prstGeom>
              <a:solidFill>
                <a:schemeClr val="accent1"/>
              </a:solidFill>
              <a:ln w="9525" cap="flat" cmpd="sng">
                <a:solidFill>
                  <a:srgbClr val="3D3D3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0"/>
            <p:cNvGrpSpPr/>
            <p:nvPr/>
          </p:nvGrpSpPr>
          <p:grpSpPr>
            <a:xfrm>
              <a:off x="961679" y="3436260"/>
              <a:ext cx="175013" cy="27000"/>
              <a:chOff x="5662375" y="212375"/>
              <a:chExt cx="175013" cy="27000"/>
            </a:xfrm>
          </p:grpSpPr>
          <p:sp>
            <p:nvSpPr>
              <p:cNvPr id="347" name="Google Shape;347;p10"/>
              <p:cNvSpPr/>
              <p:nvPr/>
            </p:nvSpPr>
            <p:spPr>
              <a:xfrm>
                <a:off x="5662375"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0"/>
              <p:cNvSpPr/>
              <p:nvPr/>
            </p:nvSpPr>
            <p:spPr>
              <a:xfrm>
                <a:off x="5736381"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0"/>
              <p:cNvSpPr/>
              <p:nvPr/>
            </p:nvSpPr>
            <p:spPr>
              <a:xfrm>
                <a:off x="5810388" y="212375"/>
                <a:ext cx="27000" cy="27000"/>
              </a:xfrm>
              <a:prstGeom prst="ellipse">
                <a:avLst/>
              </a:pr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50" name="Google Shape;350;p10"/>
          <p:cNvSpPr txBox="1"/>
          <p:nvPr/>
        </p:nvSpPr>
        <p:spPr>
          <a:xfrm>
            <a:off x="1645850" y="1131325"/>
            <a:ext cx="2615100" cy="73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Calibri"/>
                <a:ea typeface="Calibri"/>
                <a:cs typeface="Calibri"/>
                <a:sym typeface="Calibri"/>
              </a:rPr>
              <a:t>Identifying Potential Elite Players and Recruiting</a:t>
            </a:r>
            <a:endParaRPr sz="1800">
              <a:latin typeface="Calibri"/>
              <a:ea typeface="Calibri"/>
              <a:cs typeface="Calibri"/>
              <a:sym typeface="Calibri"/>
            </a:endParaRPr>
          </a:p>
        </p:txBody>
      </p:sp>
      <p:sp>
        <p:nvSpPr>
          <p:cNvPr id="351" name="Google Shape;351;p10"/>
          <p:cNvSpPr txBox="1"/>
          <p:nvPr/>
        </p:nvSpPr>
        <p:spPr>
          <a:xfrm>
            <a:off x="1645850" y="2210325"/>
            <a:ext cx="2615100" cy="7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Calibri"/>
                <a:ea typeface="Calibri"/>
                <a:cs typeface="Calibri"/>
                <a:sym typeface="Calibri"/>
              </a:rPr>
              <a:t>Invest in Training and Development of Players</a:t>
            </a:r>
            <a:endParaRPr sz="1800">
              <a:latin typeface="Calibri"/>
              <a:ea typeface="Calibri"/>
              <a:cs typeface="Calibri"/>
              <a:sym typeface="Calibri"/>
            </a:endParaRPr>
          </a:p>
        </p:txBody>
      </p:sp>
      <p:sp>
        <p:nvSpPr>
          <p:cNvPr id="352" name="Google Shape;352;p10"/>
          <p:cNvSpPr txBox="1"/>
          <p:nvPr/>
        </p:nvSpPr>
        <p:spPr>
          <a:xfrm>
            <a:off x="1645850" y="3312125"/>
            <a:ext cx="2615100" cy="6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latin typeface="Calibri"/>
                <a:ea typeface="Calibri"/>
                <a:cs typeface="Calibri"/>
                <a:sym typeface="Calibri"/>
              </a:rPr>
              <a:t>Optimizing Talent Management Efforts</a:t>
            </a:r>
            <a:endParaRPr sz="1800">
              <a:latin typeface="Calibri"/>
              <a:ea typeface="Calibri"/>
              <a:cs typeface="Calibri"/>
              <a:sym typeface="Calibri"/>
            </a:endParaRPr>
          </a:p>
        </p:txBody>
      </p:sp>
      <p:sp>
        <p:nvSpPr>
          <p:cNvPr id="353" name="Google Shape;353;p10"/>
          <p:cNvSpPr txBox="1"/>
          <p:nvPr/>
        </p:nvSpPr>
        <p:spPr>
          <a:xfrm>
            <a:off x="1645850" y="4162500"/>
            <a:ext cx="2615100" cy="68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a:latin typeface="Calibri"/>
              <a:ea typeface="Calibri"/>
              <a:cs typeface="Calibri"/>
              <a:sym typeface="Calibri"/>
            </a:endParaRPr>
          </a:p>
        </p:txBody>
      </p:sp>
      <p:sp>
        <p:nvSpPr>
          <p:cNvPr id="354" name="Google Shape;354;p10"/>
          <p:cNvSpPr txBox="1"/>
          <p:nvPr/>
        </p:nvSpPr>
        <p:spPr>
          <a:xfrm>
            <a:off x="795466" y="1271876"/>
            <a:ext cx="457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Calibri"/>
                <a:ea typeface="Calibri"/>
                <a:cs typeface="Calibri"/>
                <a:sym typeface="Calibri"/>
              </a:rPr>
              <a:t>01</a:t>
            </a:r>
            <a:endParaRPr sz="2000">
              <a:solidFill>
                <a:srgbClr val="FFFFFF"/>
              </a:solidFill>
              <a:latin typeface="Calibri"/>
              <a:ea typeface="Calibri"/>
              <a:cs typeface="Calibri"/>
              <a:sym typeface="Calibri"/>
            </a:endParaRPr>
          </a:p>
        </p:txBody>
      </p:sp>
      <p:sp>
        <p:nvSpPr>
          <p:cNvPr id="355" name="Google Shape;355;p10"/>
          <p:cNvSpPr txBox="1"/>
          <p:nvPr/>
        </p:nvSpPr>
        <p:spPr>
          <a:xfrm>
            <a:off x="795466" y="2350868"/>
            <a:ext cx="457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Calibri"/>
                <a:ea typeface="Calibri"/>
                <a:cs typeface="Calibri"/>
                <a:sym typeface="Calibri"/>
              </a:rPr>
              <a:t>02</a:t>
            </a:r>
            <a:endParaRPr sz="2000">
              <a:solidFill>
                <a:srgbClr val="FFFFFF"/>
              </a:solidFill>
              <a:latin typeface="Calibri"/>
              <a:ea typeface="Calibri"/>
              <a:cs typeface="Calibri"/>
              <a:sym typeface="Calibri"/>
            </a:endParaRPr>
          </a:p>
        </p:txBody>
      </p:sp>
      <p:sp>
        <p:nvSpPr>
          <p:cNvPr id="356" name="Google Shape;356;p10"/>
          <p:cNvSpPr txBox="1"/>
          <p:nvPr/>
        </p:nvSpPr>
        <p:spPr>
          <a:xfrm>
            <a:off x="795466" y="3429860"/>
            <a:ext cx="457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solidFill>
                  <a:srgbClr val="FFFFFF"/>
                </a:solidFill>
                <a:latin typeface="Calibri"/>
                <a:ea typeface="Calibri"/>
                <a:cs typeface="Calibri"/>
                <a:sym typeface="Calibri"/>
              </a:rPr>
              <a:t>03</a:t>
            </a:r>
            <a:endParaRPr sz="2000">
              <a:solidFill>
                <a:srgbClr val="FFFFFF"/>
              </a:solidFill>
              <a:latin typeface="Calibri"/>
              <a:ea typeface="Calibri"/>
              <a:cs typeface="Calibri"/>
              <a:sym typeface="Calibri"/>
            </a:endParaRPr>
          </a:p>
        </p:txBody>
      </p:sp>
      <p:sp>
        <p:nvSpPr>
          <p:cNvPr id="357" name="Google Shape;35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0"/>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30554"/>
              <a:buFont typeface="Arial"/>
              <a:buNone/>
            </a:pPr>
            <a:r>
              <a:rPr lang="en-US">
                <a:latin typeface="Calibri"/>
                <a:ea typeface="Calibri"/>
                <a:cs typeface="Calibri"/>
                <a:sym typeface="Calibri"/>
              </a:rPr>
              <a:t>References</a:t>
            </a:r>
            <a:endParaRPr>
              <a:latin typeface="Calibri"/>
              <a:ea typeface="Calibri"/>
              <a:cs typeface="Calibri"/>
              <a:sym typeface="Calibri"/>
            </a:endParaRPr>
          </a:p>
        </p:txBody>
      </p:sp>
      <p:sp>
        <p:nvSpPr>
          <p:cNvPr id="363" name="Google Shape;363;p20"/>
          <p:cNvSpPr txBox="1">
            <a:spLocks noGrp="1"/>
          </p:cNvSpPr>
          <p:nvPr>
            <p:ph type="body" idx="1"/>
          </p:nvPr>
        </p:nvSpPr>
        <p:spPr>
          <a:xfrm>
            <a:off x="311700" y="859750"/>
            <a:ext cx="8520600" cy="4111800"/>
          </a:xfrm>
          <a:prstGeom prst="rect">
            <a:avLst/>
          </a:prstGeom>
          <a:noFill/>
          <a:ln>
            <a:noFill/>
          </a:ln>
        </p:spPr>
        <p:txBody>
          <a:bodyPr spcFirstLastPara="1" wrap="square" lIns="91425" tIns="91425" rIns="91425" bIns="91425" anchor="t" anchorCtr="0">
            <a:normAutofit fontScale="92500" lnSpcReduction="10000"/>
          </a:bodyPr>
          <a:lstStyle/>
          <a:p>
            <a:pPr marL="0" lvl="0" indent="0" algn="just" rtl="0">
              <a:spcBef>
                <a:spcPts val="1200"/>
              </a:spcBef>
              <a:spcAft>
                <a:spcPts val="0"/>
              </a:spcAft>
              <a:buNone/>
            </a:pPr>
            <a:r>
              <a:rPr lang="en-US" dirty="0">
                <a:solidFill>
                  <a:srgbClr val="000000"/>
                </a:solidFill>
                <a:latin typeface="Calibri"/>
                <a:ea typeface="Calibri"/>
                <a:cs typeface="Calibri"/>
                <a:sym typeface="Calibri"/>
              </a:rPr>
              <a:t>References for data, information and images used in the presentation are as below:</a:t>
            </a:r>
            <a:endParaRPr dirty="0">
              <a:solidFill>
                <a:srgbClr val="000000"/>
              </a:solidFill>
              <a:latin typeface="Calibri"/>
              <a:ea typeface="Calibri"/>
              <a:cs typeface="Calibri"/>
              <a:sym typeface="Calibri"/>
            </a:endParaRPr>
          </a:p>
          <a:p>
            <a:pPr marL="457200" lvl="0" indent="-325755" algn="just" rtl="0">
              <a:spcBef>
                <a:spcPts val="1200"/>
              </a:spcBef>
              <a:spcAft>
                <a:spcPts val="0"/>
              </a:spcAft>
              <a:buSzPct val="100000"/>
              <a:buFont typeface="Calibri"/>
              <a:buChar char="●"/>
            </a:pPr>
            <a:r>
              <a:rPr lang="en-US" dirty="0">
                <a:solidFill>
                  <a:srgbClr val="000000"/>
                </a:solidFill>
                <a:latin typeface="Calibri"/>
                <a:ea typeface="Calibri"/>
                <a:cs typeface="Calibri"/>
                <a:sym typeface="Calibri"/>
              </a:rPr>
              <a:t>Data source:</a:t>
            </a:r>
            <a:r>
              <a:rPr lang="en-US" dirty="0">
                <a:latin typeface="Calibri"/>
                <a:ea typeface="Calibri"/>
                <a:cs typeface="Calibri"/>
                <a:sym typeface="Calibri"/>
              </a:rPr>
              <a:t> </a:t>
            </a:r>
            <a:r>
              <a:rPr lang="en-US" u="sng" dirty="0">
                <a:solidFill>
                  <a:schemeClr val="accent5"/>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https://data.world/scuttlemonkey/starcraft-2-skillcraft-1</a:t>
            </a:r>
            <a:endParaRPr dirty="0">
              <a:latin typeface="Calibri"/>
              <a:ea typeface="Calibri"/>
              <a:cs typeface="Calibri"/>
              <a:sym typeface="Calibri"/>
            </a:endParaRPr>
          </a:p>
          <a:p>
            <a:pPr marL="457200" lvl="0" indent="-325755" algn="just" rtl="0">
              <a:spcBef>
                <a:spcPts val="0"/>
              </a:spcBef>
              <a:spcAft>
                <a:spcPts val="0"/>
              </a:spcAft>
              <a:buSzPct val="100000"/>
              <a:buFont typeface="Calibri"/>
              <a:buChar char="●"/>
            </a:pPr>
            <a:r>
              <a:rPr lang="en-US" u="sng" dirty="0">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https://starcraft2.com/en-us/media#screenshots-1</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5"/>
              </a:rPr>
              <a:t>https://www.youtube.com/watch?v=3frQjtyogMs</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6"/>
              </a:rPr>
              <a:t>https://www.youtube.com/watch?v=7YFENdjm5Lw</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7"/>
              </a:rPr>
              <a:t>https://www.forbes.com/sites/brettknight/2022/05/06/the-most-valuable-esports-companies-2022/?sh=431072d1599f</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8"/>
              </a:rPr>
              <a:t>https://www.esportsearnings.com/games/151-starcraft-ii</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9"/>
              </a:rPr>
              <a:t>https://news.blizzard.com/en-gb/starcraft2/13235353/winner-takes-all-iem-world-championship</a:t>
            </a:r>
            <a:endParaRPr dirty="0">
              <a:latin typeface="Calibri"/>
              <a:ea typeface="Calibri"/>
              <a:cs typeface="Calibri"/>
              <a:sym typeface="Calibri"/>
            </a:endParaRPr>
          </a:p>
          <a:p>
            <a:pPr marL="457200" marR="0" lvl="0" indent="-325755" algn="just" rtl="0">
              <a:lnSpc>
                <a:spcPct val="115000"/>
              </a:lnSpc>
              <a:spcBef>
                <a:spcPts val="0"/>
              </a:spcBef>
              <a:spcAft>
                <a:spcPts val="0"/>
              </a:spcAft>
              <a:buSzPct val="100000"/>
              <a:buFont typeface="Calibri"/>
              <a:buChar char="●"/>
            </a:pPr>
            <a:r>
              <a:rPr lang="en-US" u="sng" dirty="0">
                <a:solidFill>
                  <a:schemeClr val="hlink"/>
                </a:solidFill>
                <a:latin typeface="Calibri"/>
                <a:ea typeface="Calibri"/>
                <a:cs typeface="Calibri"/>
                <a:sym typeface="Calibri"/>
                <a:hlinkClick r:id="rId10"/>
              </a:rPr>
              <a:t>https://www.beyondgames.biz/32134/the-future-of-esports-growth/#:~:text=The%20esports%20market%20is%20estimated,events%20and%20new%20platform%20launches</a:t>
            </a:r>
            <a:r>
              <a:rPr lang="en-US" dirty="0">
                <a:latin typeface="Calibri"/>
                <a:ea typeface="Calibri"/>
                <a:cs typeface="Calibri"/>
                <a:sym typeface="Calibri"/>
              </a:rPr>
              <a:t>.</a:t>
            </a:r>
            <a:endParaRPr dirty="0">
              <a:latin typeface="Calibri"/>
              <a:ea typeface="Calibri"/>
              <a:cs typeface="Calibri"/>
              <a:sym typeface="Calibri"/>
            </a:endParaRPr>
          </a:p>
          <a:p>
            <a:pPr marL="0" marR="0" lvl="0" indent="0" algn="just" rtl="0">
              <a:lnSpc>
                <a:spcPct val="115000"/>
              </a:lnSpc>
              <a:spcBef>
                <a:spcPts val="1200"/>
              </a:spcBef>
              <a:spcAft>
                <a:spcPts val="0"/>
              </a:spcAft>
              <a:buNone/>
            </a:pPr>
            <a:endParaRPr dirty="0">
              <a:latin typeface="Calibri"/>
              <a:ea typeface="Calibri"/>
              <a:cs typeface="Calibri"/>
              <a:sym typeface="Calibri"/>
            </a:endParaRPr>
          </a:p>
          <a:p>
            <a:pPr marL="914400" marR="0" lvl="0" indent="0" algn="just" rtl="0">
              <a:lnSpc>
                <a:spcPct val="115000"/>
              </a:lnSpc>
              <a:spcBef>
                <a:spcPts val="1200"/>
              </a:spcBef>
              <a:spcAft>
                <a:spcPts val="0"/>
              </a:spcAft>
              <a:buNone/>
            </a:pPr>
            <a:endParaRPr dirty="0">
              <a:latin typeface="Calibri"/>
              <a:ea typeface="Calibri"/>
              <a:cs typeface="Calibri"/>
              <a:sym typeface="Calibri"/>
            </a:endParaRPr>
          </a:p>
          <a:p>
            <a:pPr marL="0" lvl="0" indent="0" algn="l" rtl="0">
              <a:lnSpc>
                <a:spcPct val="115000"/>
              </a:lnSpc>
              <a:spcBef>
                <a:spcPts val="1200"/>
              </a:spcBef>
              <a:spcAft>
                <a:spcPts val="1200"/>
              </a:spcAft>
              <a:buSzPct val="100000"/>
              <a:buNone/>
            </a:pPr>
            <a:endParaRPr dirty="0">
              <a:latin typeface="Calibri"/>
              <a:ea typeface="Calibri"/>
              <a:cs typeface="Calibri"/>
              <a:sym typeface="Calibri"/>
            </a:endParaRPr>
          </a:p>
        </p:txBody>
      </p:sp>
      <p:sp>
        <p:nvSpPr>
          <p:cNvPr id="364" name="Google Shape;364;p20"/>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3E96AD-4190-252E-4450-91F32ADA2E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6" name="TextBox 5">
            <a:extLst>
              <a:ext uri="{FF2B5EF4-FFF2-40B4-BE49-F238E27FC236}">
                <a16:creationId xmlns:a16="http://schemas.microsoft.com/office/drawing/2014/main" id="{D0FE11D5-EF1E-B430-61E9-A98BA93B434C}"/>
              </a:ext>
            </a:extLst>
          </p:cNvPr>
          <p:cNvSpPr txBox="1"/>
          <p:nvPr/>
        </p:nvSpPr>
        <p:spPr>
          <a:xfrm>
            <a:off x="1706136" y="2263973"/>
            <a:ext cx="7110761" cy="292388"/>
          </a:xfrm>
          <a:prstGeom prst="rect">
            <a:avLst/>
          </a:prstGeom>
          <a:noFill/>
        </p:spPr>
        <p:txBody>
          <a:bodyPr wrap="square">
            <a:spAutoFit/>
          </a:bodyPr>
          <a:lstStyle/>
          <a:p>
            <a:pPr marL="0" marR="0">
              <a:spcBef>
                <a:spcPts val="0"/>
              </a:spcBef>
              <a:spcAft>
                <a:spcPts val="0"/>
              </a:spcAft>
            </a:pPr>
            <a:r>
              <a:rPr lang="en-US" sz="1300" b="1" dirty="0">
                <a:effectLst/>
                <a:latin typeface="Calibri" panose="020F0502020204030204" pitchFamily="34" charset="0"/>
                <a:ea typeface="Cambria" panose="02040503050406030204" pitchFamily="18" charset="0"/>
                <a:cs typeface="Calibri" panose="020F0502020204030204" pitchFamily="34" charset="0"/>
              </a:rPr>
              <a:t>“The work contained and presented here is </a:t>
            </a:r>
            <a:r>
              <a:rPr lang="en-US" sz="1300" b="1" dirty="0">
                <a:latin typeface="Calibri" panose="020F0502020204030204" pitchFamily="34" charset="0"/>
                <a:ea typeface="Cambria" panose="02040503050406030204" pitchFamily="18" charset="0"/>
                <a:cs typeface="Calibri" panose="020F0502020204030204" pitchFamily="34" charset="0"/>
              </a:rPr>
              <a:t>our</a:t>
            </a:r>
            <a:r>
              <a:rPr lang="en-US" sz="1300" b="1" dirty="0">
                <a:effectLst/>
                <a:latin typeface="Calibri" panose="020F0502020204030204" pitchFamily="34" charset="0"/>
                <a:ea typeface="Cambria" panose="02040503050406030204" pitchFamily="18" charset="0"/>
                <a:cs typeface="Calibri" panose="020F0502020204030204" pitchFamily="34" charset="0"/>
              </a:rPr>
              <a:t> work and </a:t>
            </a:r>
            <a:r>
              <a:rPr lang="en-US" sz="1300" b="1" dirty="0">
                <a:latin typeface="Calibri" panose="020F0502020204030204" pitchFamily="34" charset="0"/>
                <a:ea typeface="Cambria" panose="02040503050406030204" pitchFamily="18" charset="0"/>
                <a:cs typeface="Calibri" panose="020F0502020204030204" pitchFamily="34" charset="0"/>
              </a:rPr>
              <a:t>our </a:t>
            </a:r>
            <a:r>
              <a:rPr lang="en-US" sz="1300" b="1" dirty="0">
                <a:effectLst/>
                <a:latin typeface="Calibri" panose="020F0502020204030204" pitchFamily="34" charset="0"/>
                <a:ea typeface="Cambria" panose="02040503050406030204" pitchFamily="18" charset="0"/>
                <a:cs typeface="Calibri" panose="020F0502020204030204" pitchFamily="34" charset="0"/>
              </a:rPr>
              <a:t>work alone.”  </a:t>
            </a:r>
          </a:p>
        </p:txBody>
      </p:sp>
    </p:spTree>
    <p:extLst>
      <p:ext uri="{BB962C8B-B14F-4D97-AF65-F5344CB8AC3E}">
        <p14:creationId xmlns:p14="http://schemas.microsoft.com/office/powerpoint/2010/main" val="303447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1"/>
          <p:cNvSpPr txBox="1">
            <a:spLocks noGrp="1"/>
          </p:cNvSpPr>
          <p:nvPr>
            <p:ph type="title"/>
          </p:nvPr>
        </p:nvSpPr>
        <p:spPr>
          <a:xfrm>
            <a:off x="3386950" y="181375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dirty="0">
                <a:latin typeface="Calibri"/>
                <a:ea typeface="Calibri"/>
                <a:cs typeface="Calibri"/>
                <a:sym typeface="Calibri"/>
              </a:rPr>
              <a:t>Appendix</a:t>
            </a:r>
            <a:endParaRPr dirty="0">
              <a:latin typeface="Calibri"/>
              <a:ea typeface="Calibri"/>
              <a:cs typeface="Calibri"/>
              <a:sym typeface="Calibri"/>
            </a:endParaRPr>
          </a:p>
        </p:txBody>
      </p:sp>
      <p:sp>
        <p:nvSpPr>
          <p:cNvPr id="371" name="Google Shape;37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2e55df5c47_2_151"/>
          <p:cNvSpPr txBox="1">
            <a:spLocks noGrp="1"/>
          </p:cNvSpPr>
          <p:nvPr>
            <p:ph type="title"/>
          </p:nvPr>
        </p:nvSpPr>
        <p:spPr>
          <a:xfrm>
            <a:off x="311700" y="-4575"/>
            <a:ext cx="8520600" cy="6156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118420"/>
              <a:buNone/>
            </a:pPr>
            <a:r>
              <a:rPr lang="en-US" dirty="0">
                <a:latin typeface="Calibri"/>
                <a:ea typeface="Calibri"/>
                <a:cs typeface="Calibri"/>
                <a:sym typeface="Calibri"/>
              </a:rPr>
              <a:t>Eyeballing the Data Set</a:t>
            </a:r>
            <a:endParaRPr sz="3377" dirty="0">
              <a:latin typeface="Calibri"/>
              <a:ea typeface="Calibri"/>
              <a:cs typeface="Calibri"/>
              <a:sym typeface="Calibri"/>
            </a:endParaRPr>
          </a:p>
          <a:p>
            <a:pPr marL="0" lvl="0" indent="0" algn="l" rtl="0">
              <a:lnSpc>
                <a:spcPct val="100000"/>
              </a:lnSpc>
              <a:spcBef>
                <a:spcPts val="0"/>
              </a:spcBef>
              <a:spcAft>
                <a:spcPts val="0"/>
              </a:spcAft>
              <a:buSzPct val="111111"/>
              <a:buNone/>
            </a:pPr>
            <a:endParaRPr dirty="0">
              <a:latin typeface="Calibri"/>
              <a:ea typeface="Calibri"/>
              <a:cs typeface="Calibri"/>
              <a:sym typeface="Calibri"/>
            </a:endParaRPr>
          </a:p>
        </p:txBody>
      </p:sp>
      <p:sp>
        <p:nvSpPr>
          <p:cNvPr id="377" name="Google Shape;377;g22e55df5c47_2_151"/>
          <p:cNvSpPr/>
          <p:nvPr/>
        </p:nvSpPr>
        <p:spPr>
          <a:xfrm>
            <a:off x="0" y="7213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8" name="Google Shape;378;g22e55df5c47_2_151"/>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457200" lvl="0" indent="-336550" algn="l" rtl="0">
              <a:lnSpc>
                <a:spcPct val="115000"/>
              </a:lnSpc>
              <a:spcBef>
                <a:spcPts val="1200"/>
              </a:spcBef>
              <a:spcAft>
                <a:spcPts val="0"/>
              </a:spcAft>
              <a:buSzPts val="1700"/>
              <a:buFont typeface="Calibri"/>
              <a:buChar char="•"/>
            </a:pPr>
            <a:r>
              <a:rPr lang="en-US" sz="1700">
                <a:latin typeface="Calibri"/>
                <a:ea typeface="Calibri"/>
                <a:cs typeface="Calibri"/>
                <a:sym typeface="Calibri"/>
              </a:rPr>
              <a:t>Eyeballing the data set, defining the target variable, and checking the data type for each variable</a:t>
            </a:r>
            <a:endParaRPr sz="1700">
              <a:solidFill>
                <a:srgbClr val="333300"/>
              </a:solidFill>
              <a:latin typeface="Calibri"/>
              <a:ea typeface="Calibri"/>
              <a:cs typeface="Calibri"/>
              <a:sym typeface="Calibri"/>
            </a:endParaRPr>
          </a:p>
        </p:txBody>
      </p:sp>
      <p:sp>
        <p:nvSpPr>
          <p:cNvPr id="379" name="Google Shape;379;g22e55df5c47_2_151"/>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80" name="Google Shape;380;g22e55df5c47_2_151"/>
          <p:cNvPicPr preferRelativeResize="0"/>
          <p:nvPr/>
        </p:nvPicPr>
        <p:blipFill>
          <a:blip r:embed="rId3">
            <a:alphaModFix/>
          </a:blip>
          <a:stretch>
            <a:fillRect/>
          </a:stretch>
        </p:blipFill>
        <p:spPr>
          <a:xfrm>
            <a:off x="311701" y="865099"/>
            <a:ext cx="3151200" cy="3303815"/>
          </a:xfrm>
          <a:prstGeom prst="rect">
            <a:avLst/>
          </a:prstGeom>
          <a:noFill/>
          <a:ln w="9525" cap="flat" cmpd="sng">
            <a:solidFill>
              <a:srgbClr val="000000"/>
            </a:solidFill>
            <a:prstDash val="solid"/>
            <a:round/>
            <a:headEnd type="none" w="sm" len="sm"/>
            <a:tailEnd type="none" w="sm" len="sm"/>
          </a:ln>
        </p:spPr>
      </p:pic>
      <p:pic>
        <p:nvPicPr>
          <p:cNvPr id="381" name="Google Shape;381;g22e55df5c47_2_151"/>
          <p:cNvPicPr preferRelativeResize="0"/>
          <p:nvPr/>
        </p:nvPicPr>
        <p:blipFill>
          <a:blip r:embed="rId4">
            <a:alphaModFix/>
          </a:blip>
          <a:stretch>
            <a:fillRect/>
          </a:stretch>
        </p:blipFill>
        <p:spPr>
          <a:xfrm>
            <a:off x="3718125" y="1048339"/>
            <a:ext cx="4667576" cy="1957775"/>
          </a:xfrm>
          <a:prstGeom prst="rect">
            <a:avLst/>
          </a:prstGeom>
          <a:noFill/>
          <a:ln>
            <a:noFill/>
          </a:ln>
        </p:spPr>
      </p:pic>
      <p:sp>
        <p:nvSpPr>
          <p:cNvPr id="382" name="Google Shape;382;g22e55df5c47_2_151"/>
          <p:cNvSpPr txBox="1"/>
          <p:nvPr/>
        </p:nvSpPr>
        <p:spPr>
          <a:xfrm>
            <a:off x="4530475" y="3252075"/>
            <a:ext cx="3640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“Pro Player? “ is the target variable for this data set</a:t>
            </a:r>
            <a:endParaRPr>
              <a:latin typeface="Calibri"/>
              <a:ea typeface="Calibri"/>
              <a:cs typeface="Calibri"/>
              <a:sym typeface="Calibri"/>
            </a:endParaRPr>
          </a:p>
        </p:txBody>
      </p:sp>
      <p:sp>
        <p:nvSpPr>
          <p:cNvPr id="383" name="Google Shape;383;g22e55df5c47_2_1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2e55df5c47_4_30"/>
          <p:cNvSpPr txBox="1">
            <a:spLocks noGrp="1"/>
          </p:cNvSpPr>
          <p:nvPr>
            <p:ph type="title"/>
          </p:nvPr>
        </p:nvSpPr>
        <p:spPr>
          <a:xfrm>
            <a:off x="387900" y="6402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rgbClr val="000000"/>
              </a:buClr>
              <a:buSzPct val="111111"/>
              <a:buFont typeface="Arial"/>
              <a:buNone/>
            </a:pPr>
            <a:r>
              <a:rPr lang="en-US">
                <a:latin typeface="Calibri"/>
                <a:ea typeface="Calibri"/>
                <a:cs typeface="Calibri"/>
                <a:sym typeface="Calibri"/>
              </a:rPr>
              <a:t>Data Pre-processing: Reducing Dimensionality </a:t>
            </a:r>
            <a:endParaRPr>
              <a:latin typeface="Calibri"/>
              <a:ea typeface="Calibri"/>
              <a:cs typeface="Calibri"/>
              <a:sym typeface="Calibri"/>
            </a:endParaRPr>
          </a:p>
        </p:txBody>
      </p:sp>
      <p:sp>
        <p:nvSpPr>
          <p:cNvPr id="389" name="Google Shape;389;g22e55df5c47_4_30"/>
          <p:cNvSpPr txBox="1">
            <a:spLocks noGrp="1"/>
          </p:cNvSpPr>
          <p:nvPr>
            <p:ph type="title"/>
          </p:nvPr>
        </p:nvSpPr>
        <p:spPr>
          <a:xfrm>
            <a:off x="311700" y="694411"/>
            <a:ext cx="8520600" cy="3783600"/>
          </a:xfrm>
          <a:prstGeom prst="rect">
            <a:avLst/>
          </a:prstGeom>
          <a:noFill/>
          <a:ln>
            <a:noFill/>
          </a:ln>
        </p:spPr>
        <p:txBody>
          <a:bodyPr spcFirstLastPara="1" wrap="square" lIns="91425" tIns="91425" rIns="91425" bIns="91425" anchor="t" anchorCtr="0">
            <a:normAutofit/>
          </a:bodyPr>
          <a:lstStyle/>
          <a:p>
            <a:pPr marL="457200" marR="0" lvl="0" indent="-342900" algn="just" rtl="0">
              <a:lnSpc>
                <a:spcPct val="115000"/>
              </a:lnSpc>
              <a:spcBef>
                <a:spcPts val="1200"/>
              </a:spcBef>
              <a:spcAft>
                <a:spcPts val="0"/>
              </a:spcAft>
              <a:buClr>
                <a:srgbClr val="000000"/>
              </a:buClr>
              <a:buSzPts val="1800"/>
              <a:buFont typeface="+mj-lt"/>
              <a:buAutoNum type="alphaUcPeriod"/>
            </a:pPr>
            <a:r>
              <a:rPr lang="en-US" sz="1800" dirty="0">
                <a:solidFill>
                  <a:srgbClr val="000000"/>
                </a:solidFill>
                <a:latin typeface="Calibri"/>
                <a:ea typeface="Calibri"/>
                <a:cs typeface="Calibri"/>
                <a:sym typeface="Calibri"/>
              </a:rPr>
              <a:t>Reducing row dimensionality: </a:t>
            </a:r>
            <a:r>
              <a:rPr lang="en-US" sz="1800" b="0" dirty="0">
                <a:solidFill>
                  <a:srgbClr val="000000"/>
                </a:solidFill>
                <a:latin typeface="Calibri"/>
                <a:ea typeface="Calibri"/>
                <a:cs typeface="Calibri"/>
                <a:sym typeface="Calibri"/>
              </a:rPr>
              <a:t>As all our data rows contained individual player details, we wanted to use the complete data set and avoid any sampling to be done on the same. Hence, apart from excluding the missing data rows, we have used the complete data set</a:t>
            </a:r>
            <a:endParaRPr sz="1800" b="0" dirty="0">
              <a:solidFill>
                <a:srgbClr val="000000"/>
              </a:solidFill>
              <a:latin typeface="Calibri"/>
              <a:ea typeface="Calibri"/>
              <a:cs typeface="Calibri"/>
              <a:sym typeface="Calibri"/>
            </a:endParaRPr>
          </a:p>
          <a:p>
            <a:pPr marL="685800" marR="0" lvl="0" indent="-228600" algn="just" rtl="0">
              <a:lnSpc>
                <a:spcPct val="115000"/>
              </a:lnSpc>
              <a:spcBef>
                <a:spcPts val="1200"/>
              </a:spcBef>
              <a:spcAft>
                <a:spcPts val="0"/>
              </a:spcAft>
              <a:buFont typeface="+mj-lt"/>
              <a:buAutoNum type="alphaUcPeriod"/>
            </a:pPr>
            <a:endParaRPr sz="900" b="0" dirty="0">
              <a:solidFill>
                <a:srgbClr val="000000"/>
              </a:solidFill>
              <a:latin typeface="Calibri"/>
              <a:ea typeface="Calibri"/>
              <a:cs typeface="Calibri"/>
              <a:sym typeface="Calibri"/>
            </a:endParaRPr>
          </a:p>
          <a:p>
            <a:pPr marL="457200" marR="0" lvl="0" indent="-342900" algn="just" rtl="0">
              <a:lnSpc>
                <a:spcPct val="115000"/>
              </a:lnSpc>
              <a:spcBef>
                <a:spcPts val="1200"/>
              </a:spcBef>
              <a:spcAft>
                <a:spcPts val="0"/>
              </a:spcAft>
              <a:buClr>
                <a:srgbClr val="000000"/>
              </a:buClr>
              <a:buSzPts val="1800"/>
              <a:buFont typeface="+mj-lt"/>
              <a:buAutoNum type="alphaUcPeriod"/>
            </a:pPr>
            <a:r>
              <a:rPr lang="en-US" sz="1800" dirty="0">
                <a:solidFill>
                  <a:srgbClr val="000000"/>
                </a:solidFill>
                <a:latin typeface="Calibri"/>
                <a:ea typeface="Calibri"/>
                <a:cs typeface="Calibri"/>
                <a:sym typeface="Calibri"/>
              </a:rPr>
              <a:t>Reducing column dimensionality: </a:t>
            </a:r>
            <a:r>
              <a:rPr lang="en-US" sz="1800" b="0" dirty="0">
                <a:solidFill>
                  <a:srgbClr val="000000"/>
                </a:solidFill>
                <a:latin typeface="Calibri"/>
                <a:ea typeface="Calibri"/>
                <a:cs typeface="Calibri"/>
                <a:sym typeface="Calibri"/>
              </a:rPr>
              <a:t>We reduced the complexity of our columns by determining the important predictors using data exploration and running a few models. The log worth was examined to find predictors with high degree of importance to train the model using the same and make predictions.</a:t>
            </a:r>
            <a:endParaRPr sz="1800" b="0" dirty="0">
              <a:solidFill>
                <a:srgbClr val="000000"/>
              </a:solidFill>
              <a:latin typeface="Calibri"/>
              <a:ea typeface="Calibri"/>
              <a:cs typeface="Calibri"/>
              <a:sym typeface="Calibri"/>
            </a:endParaRPr>
          </a:p>
        </p:txBody>
      </p:sp>
      <p:sp>
        <p:nvSpPr>
          <p:cNvPr id="390" name="Google Shape;390;g22e55df5c47_4_3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g22e55df5c47_4_30"/>
          <p:cNvSpPr/>
          <p:nvPr/>
        </p:nvSpPr>
        <p:spPr>
          <a:xfrm>
            <a:off x="0" y="4372926"/>
            <a:ext cx="9144000" cy="591556"/>
          </a:xfrm>
          <a:prstGeom prst="rect">
            <a:avLst/>
          </a:prstGeom>
          <a:solidFill>
            <a:srgbClr val="FEE0C8"/>
          </a:solidFill>
          <a:ln>
            <a:noFill/>
          </a:ln>
        </p:spPr>
        <p:txBody>
          <a:bodyPr spcFirstLastPara="1" wrap="square" lIns="91425" tIns="45700" rIns="91425" bIns="45700" anchor="b" anchorCtr="0">
            <a:noAutofit/>
          </a:bodyPr>
          <a:lstStyle/>
          <a:p>
            <a:pPr marL="457200" lvl="0" indent="-336550" algn="l" rtl="0">
              <a:lnSpc>
                <a:spcPct val="115000"/>
              </a:lnSpc>
              <a:spcBef>
                <a:spcPts val="1200"/>
              </a:spcBef>
              <a:spcAft>
                <a:spcPts val="0"/>
              </a:spcAft>
              <a:buSzPts val="1700"/>
              <a:buFont typeface="Calibri"/>
              <a:buChar char="•"/>
            </a:pPr>
            <a:r>
              <a:rPr lang="en-US" sz="1500" dirty="0">
                <a:latin typeface="Calibri"/>
                <a:ea typeface="Calibri"/>
                <a:cs typeface="Calibri"/>
                <a:sym typeface="Calibri"/>
              </a:rPr>
              <a:t>By addressing column dimensionality, we have improved the overall prediction of target class drastically. The target variable’s categories have been reduced to 2 to minimize the complexity</a:t>
            </a:r>
            <a:r>
              <a:rPr lang="en-US" sz="1700" dirty="0">
                <a:latin typeface="Calibri"/>
                <a:ea typeface="Calibri"/>
                <a:cs typeface="Calibri"/>
                <a:sym typeface="Calibri"/>
              </a:rPr>
              <a:t>.</a:t>
            </a:r>
            <a:endParaRPr sz="1700" dirty="0">
              <a:solidFill>
                <a:srgbClr val="333300"/>
              </a:solidFill>
              <a:latin typeface="Calibri"/>
              <a:ea typeface="Calibri"/>
              <a:cs typeface="Calibri"/>
              <a:sym typeface="Calibri"/>
            </a:endParaRPr>
          </a:p>
        </p:txBody>
      </p:sp>
      <p:sp>
        <p:nvSpPr>
          <p:cNvPr id="392" name="Google Shape;392;g22e55df5c47_4_30"/>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3" name="Google Shape;393;g22e55df5c47_4_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2e55df5c47_4_48"/>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Data Exploration: Correlations</a:t>
            </a:r>
            <a:endParaRPr>
              <a:latin typeface="Calibri"/>
              <a:ea typeface="Calibri"/>
              <a:cs typeface="Calibri"/>
              <a:sym typeface="Calibri"/>
            </a:endParaRPr>
          </a:p>
        </p:txBody>
      </p:sp>
      <p:sp>
        <p:nvSpPr>
          <p:cNvPr id="399" name="Google Shape;399;g22e55df5c47_4_48"/>
          <p:cNvSpPr txBox="1">
            <a:spLocks noGrp="1"/>
          </p:cNvSpPr>
          <p:nvPr>
            <p:ph type="title"/>
          </p:nvPr>
        </p:nvSpPr>
        <p:spPr>
          <a:xfrm>
            <a:off x="390200" y="698125"/>
            <a:ext cx="8520600" cy="38871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Aft>
                <a:spcPts val="0"/>
              </a:spcAft>
              <a:buSzPts val="3600"/>
              <a:buNone/>
            </a:pPr>
            <a:r>
              <a:rPr lang="en-US" sz="1800" dirty="0">
                <a:solidFill>
                  <a:srgbClr val="000000"/>
                </a:solidFill>
                <a:latin typeface="Calibri"/>
                <a:ea typeface="Calibri"/>
                <a:cs typeface="Calibri"/>
                <a:sym typeface="Calibri"/>
              </a:rPr>
              <a:t>Visual representations have formed major part of our exploration (checking correlation of predictors to target)</a:t>
            </a:r>
            <a:endParaRPr sz="1800" dirty="0">
              <a:solidFill>
                <a:srgbClr val="000000"/>
              </a:solidFill>
              <a:latin typeface="Calibri"/>
              <a:ea typeface="Calibri"/>
              <a:cs typeface="Calibri"/>
              <a:sym typeface="Calibri"/>
            </a:endParaRPr>
          </a:p>
          <a:p>
            <a:pPr marL="0" marR="0" lvl="0" indent="0" algn="just" rtl="0">
              <a:lnSpc>
                <a:spcPct val="115000"/>
              </a:lnSpc>
              <a:spcBef>
                <a:spcPts val="1200"/>
              </a:spcBef>
              <a:spcAft>
                <a:spcPts val="0"/>
              </a:spcAft>
              <a:buNone/>
            </a:pPr>
            <a:endParaRPr sz="1800" b="0" dirty="0">
              <a:solidFill>
                <a:schemeClr val="dk2"/>
              </a:solidFill>
              <a:latin typeface="Calibri"/>
              <a:ea typeface="Calibri"/>
              <a:cs typeface="Calibri"/>
              <a:sym typeface="Calibri"/>
            </a:endParaRPr>
          </a:p>
        </p:txBody>
      </p:sp>
      <p:sp>
        <p:nvSpPr>
          <p:cNvPr id="400" name="Google Shape;400;g22e55df5c47_4_48"/>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1" name="Google Shape;401;g22e55df5c47_4_48"/>
          <p:cNvPicPr preferRelativeResize="0"/>
          <p:nvPr/>
        </p:nvPicPr>
        <p:blipFill>
          <a:blip r:embed="rId3">
            <a:alphaModFix/>
          </a:blip>
          <a:stretch>
            <a:fillRect/>
          </a:stretch>
        </p:blipFill>
        <p:spPr>
          <a:xfrm>
            <a:off x="552775" y="1532725"/>
            <a:ext cx="2767875" cy="2646375"/>
          </a:xfrm>
          <a:prstGeom prst="rect">
            <a:avLst/>
          </a:prstGeom>
          <a:noFill/>
          <a:ln w="28575" cap="flat" cmpd="sng">
            <a:solidFill>
              <a:srgbClr val="000000"/>
            </a:solidFill>
            <a:prstDash val="solid"/>
            <a:round/>
            <a:headEnd type="none" w="sm" len="sm"/>
            <a:tailEnd type="none" w="sm" len="sm"/>
          </a:ln>
        </p:spPr>
      </p:pic>
      <p:pic>
        <p:nvPicPr>
          <p:cNvPr id="402" name="Google Shape;402;g22e55df5c47_4_48"/>
          <p:cNvPicPr preferRelativeResize="0"/>
          <p:nvPr/>
        </p:nvPicPr>
        <p:blipFill rotWithShape="1">
          <a:blip r:embed="rId4">
            <a:alphaModFix/>
          </a:blip>
          <a:srcRect l="21004"/>
          <a:stretch/>
        </p:blipFill>
        <p:spPr>
          <a:xfrm>
            <a:off x="4303100" y="1532725"/>
            <a:ext cx="3625114" cy="2646375"/>
          </a:xfrm>
          <a:prstGeom prst="rect">
            <a:avLst/>
          </a:prstGeom>
          <a:noFill/>
          <a:ln w="28575" cap="flat" cmpd="sng">
            <a:solidFill>
              <a:schemeClr val="dk2"/>
            </a:solidFill>
            <a:prstDash val="solid"/>
            <a:round/>
            <a:headEnd type="none" w="sm" len="sm"/>
            <a:tailEnd type="none" w="sm" len="sm"/>
          </a:ln>
        </p:spPr>
      </p:pic>
      <p:sp>
        <p:nvSpPr>
          <p:cNvPr id="403" name="Google Shape;403;g22e55df5c47_4_48"/>
          <p:cNvSpPr/>
          <p:nvPr/>
        </p:nvSpPr>
        <p:spPr>
          <a:xfrm>
            <a:off x="0" y="4369357"/>
            <a:ext cx="9144000" cy="565800"/>
          </a:xfrm>
          <a:prstGeom prst="rect">
            <a:avLst/>
          </a:prstGeom>
          <a:solidFill>
            <a:srgbClr val="FEE0C8"/>
          </a:solidFill>
          <a:ln>
            <a:noFill/>
          </a:ln>
        </p:spPr>
        <p:txBody>
          <a:bodyPr spcFirstLastPara="1" wrap="square" lIns="91425" tIns="45700" rIns="91425" bIns="45700" anchor="ctr" anchorCtr="0">
            <a:noAutofit/>
          </a:bodyPr>
          <a:lstStyle/>
          <a:p>
            <a:pPr marL="457200" lvl="0" indent="-336550" algn="l" rtl="0">
              <a:lnSpc>
                <a:spcPct val="115000"/>
              </a:lnSpc>
              <a:spcBef>
                <a:spcPts val="1200"/>
              </a:spcBef>
              <a:spcAft>
                <a:spcPts val="0"/>
              </a:spcAft>
              <a:buSzPts val="1700"/>
              <a:buFont typeface="Calibri"/>
              <a:buChar char="•"/>
            </a:pPr>
            <a:r>
              <a:rPr lang="en-US" sz="1500" dirty="0">
                <a:latin typeface="Calibri"/>
                <a:ea typeface="Calibri"/>
                <a:cs typeface="Calibri"/>
                <a:sym typeface="Calibri"/>
              </a:rPr>
              <a:t>Checking correlations between our predictor variables and target variable</a:t>
            </a:r>
            <a:endParaRPr sz="1500" dirty="0">
              <a:solidFill>
                <a:srgbClr val="333300"/>
              </a:solidFill>
              <a:latin typeface="Calibri"/>
              <a:ea typeface="Calibri"/>
              <a:cs typeface="Calibri"/>
              <a:sym typeface="Calibri"/>
            </a:endParaRPr>
          </a:p>
        </p:txBody>
      </p:sp>
      <p:sp>
        <p:nvSpPr>
          <p:cNvPr id="404" name="Google Shape;404;g22e55df5c47_4_48"/>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g22e55df5c47_4_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3"/>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Data Partition</a:t>
            </a:r>
            <a:endParaRPr>
              <a:latin typeface="Calibri"/>
              <a:ea typeface="Calibri"/>
              <a:cs typeface="Calibri"/>
              <a:sym typeface="Calibri"/>
            </a:endParaRPr>
          </a:p>
        </p:txBody>
      </p:sp>
      <p:sp>
        <p:nvSpPr>
          <p:cNvPr id="411" name="Google Shape;411;p13"/>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12" name="Google Shape;412;p13"/>
          <p:cNvPicPr preferRelativeResize="0"/>
          <p:nvPr/>
        </p:nvPicPr>
        <p:blipFill>
          <a:blip r:embed="rId3">
            <a:alphaModFix/>
          </a:blip>
          <a:stretch>
            <a:fillRect/>
          </a:stretch>
        </p:blipFill>
        <p:spPr>
          <a:xfrm>
            <a:off x="311700" y="1057165"/>
            <a:ext cx="2554725" cy="2847900"/>
          </a:xfrm>
          <a:prstGeom prst="rect">
            <a:avLst/>
          </a:prstGeom>
          <a:noFill/>
          <a:ln w="28575" cap="flat" cmpd="sng">
            <a:solidFill>
              <a:srgbClr val="000000"/>
            </a:solidFill>
            <a:prstDash val="solid"/>
            <a:round/>
            <a:headEnd type="none" w="sm" len="sm"/>
            <a:tailEnd type="none" w="sm" len="sm"/>
          </a:ln>
        </p:spPr>
      </p:pic>
      <p:pic>
        <p:nvPicPr>
          <p:cNvPr id="413" name="Google Shape;413;p13"/>
          <p:cNvPicPr preferRelativeResize="0"/>
          <p:nvPr/>
        </p:nvPicPr>
        <p:blipFill>
          <a:blip r:embed="rId4">
            <a:alphaModFix/>
          </a:blip>
          <a:stretch>
            <a:fillRect/>
          </a:stretch>
        </p:blipFill>
        <p:spPr>
          <a:xfrm>
            <a:off x="3950250" y="1057162"/>
            <a:ext cx="1151724" cy="2847900"/>
          </a:xfrm>
          <a:prstGeom prst="rect">
            <a:avLst/>
          </a:prstGeom>
          <a:noFill/>
          <a:ln w="28575" cap="flat" cmpd="sng">
            <a:solidFill>
              <a:srgbClr val="000000"/>
            </a:solidFill>
            <a:prstDash val="solid"/>
            <a:round/>
            <a:headEnd type="none" w="sm" len="sm"/>
            <a:tailEnd type="none" w="sm" len="sm"/>
          </a:ln>
        </p:spPr>
      </p:pic>
      <p:sp>
        <p:nvSpPr>
          <p:cNvPr id="414" name="Google Shape;414;p13"/>
          <p:cNvSpPr txBox="1"/>
          <p:nvPr/>
        </p:nvSpPr>
        <p:spPr>
          <a:xfrm>
            <a:off x="5420125" y="1749400"/>
            <a:ext cx="36408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Dataset was partitioned into 3 sections: Training, Validation and Test</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US">
                <a:latin typeface="Calibri"/>
                <a:ea typeface="Calibri"/>
                <a:cs typeface="Calibri"/>
                <a:sym typeface="Calibri"/>
              </a:rPr>
              <a:t>The weightage for the 3 partitions are as follows:</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US">
                <a:latin typeface="Calibri"/>
                <a:ea typeface="Calibri"/>
                <a:cs typeface="Calibri"/>
                <a:sym typeface="Calibri"/>
              </a:rPr>
              <a:t>Training - 60%</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US">
                <a:latin typeface="Calibri"/>
                <a:ea typeface="Calibri"/>
                <a:cs typeface="Calibri"/>
                <a:sym typeface="Calibri"/>
              </a:rPr>
              <a:t>Validation - 20%</a:t>
            </a:r>
            <a:endParaRPr>
              <a:latin typeface="Calibri"/>
              <a:ea typeface="Calibri"/>
              <a:cs typeface="Calibri"/>
              <a:sym typeface="Calibri"/>
            </a:endParaRPr>
          </a:p>
          <a:p>
            <a:pPr marL="914400" lvl="1" indent="-317500" algn="l" rtl="0">
              <a:spcBef>
                <a:spcPts val="0"/>
              </a:spcBef>
              <a:spcAft>
                <a:spcPts val="0"/>
              </a:spcAft>
              <a:buSzPts val="1400"/>
              <a:buFont typeface="Calibri"/>
              <a:buChar char="○"/>
            </a:pPr>
            <a:r>
              <a:rPr lang="en-US">
                <a:latin typeface="Calibri"/>
                <a:ea typeface="Calibri"/>
                <a:cs typeface="Calibri"/>
                <a:sym typeface="Calibri"/>
              </a:rPr>
              <a:t>Test - 20%</a:t>
            </a:r>
            <a:endParaRPr>
              <a:latin typeface="Calibri"/>
              <a:ea typeface="Calibri"/>
              <a:cs typeface="Calibri"/>
              <a:sym typeface="Calibri"/>
            </a:endParaRPr>
          </a:p>
        </p:txBody>
      </p:sp>
      <p:sp>
        <p:nvSpPr>
          <p:cNvPr id="415" name="Google Shape;415;p13"/>
          <p:cNvSpPr/>
          <p:nvPr/>
        </p:nvSpPr>
        <p:spPr>
          <a:xfrm>
            <a:off x="0" y="4369357"/>
            <a:ext cx="9144000" cy="565800"/>
          </a:xfrm>
          <a:prstGeom prst="rect">
            <a:avLst/>
          </a:prstGeom>
          <a:solidFill>
            <a:srgbClr val="FEE0C8"/>
          </a:solidFill>
          <a:ln>
            <a:noFill/>
          </a:ln>
        </p:spPr>
        <p:txBody>
          <a:bodyPr spcFirstLastPara="1" wrap="square" lIns="91425" tIns="45700" rIns="91425" bIns="45700" anchor="ctr" anchorCtr="0">
            <a:noAutofit/>
          </a:bodyPr>
          <a:lstStyle/>
          <a:p>
            <a:pPr marL="457200" lvl="0" indent="-336550" algn="l" rtl="0">
              <a:lnSpc>
                <a:spcPct val="115000"/>
              </a:lnSpc>
              <a:spcBef>
                <a:spcPts val="1200"/>
              </a:spcBef>
              <a:spcAft>
                <a:spcPts val="0"/>
              </a:spcAft>
              <a:buSzPts val="1700"/>
              <a:buFont typeface="Calibri"/>
              <a:buChar char="•"/>
            </a:pPr>
            <a:r>
              <a:rPr lang="en-US" sz="1500" dirty="0">
                <a:latin typeface="Calibri"/>
                <a:ea typeface="Calibri"/>
                <a:cs typeface="Calibri"/>
                <a:sym typeface="Calibri"/>
              </a:rPr>
              <a:t>Partitioning the data to get it ready to model</a:t>
            </a:r>
            <a:endParaRPr sz="1500" dirty="0">
              <a:solidFill>
                <a:srgbClr val="333300"/>
              </a:solidFill>
              <a:latin typeface="Calibri"/>
              <a:ea typeface="Calibri"/>
              <a:cs typeface="Calibri"/>
              <a:sym typeface="Calibri"/>
            </a:endParaRPr>
          </a:p>
        </p:txBody>
      </p:sp>
      <p:sp>
        <p:nvSpPr>
          <p:cNvPr id="416" name="Google Shape;416;p13"/>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7" name="Google Shape;41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8"/>
          <p:cNvSpPr txBox="1">
            <a:spLocks noGrp="1"/>
          </p:cNvSpPr>
          <p:nvPr>
            <p:ph type="title"/>
          </p:nvPr>
        </p:nvSpPr>
        <p:spPr>
          <a:xfrm>
            <a:off x="311700" y="-12175"/>
            <a:ext cx="96465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423" name="Google Shape;423;p18"/>
          <p:cNvSpPr txBox="1"/>
          <p:nvPr/>
        </p:nvSpPr>
        <p:spPr>
          <a:xfrm>
            <a:off x="124288" y="2219585"/>
            <a:ext cx="1364100" cy="1323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333300"/>
                </a:solidFill>
                <a:latin typeface="Calibri"/>
                <a:ea typeface="Calibri"/>
                <a:cs typeface="Calibri"/>
                <a:sym typeface="Calibri"/>
              </a:rPr>
              <a:t>Selecting the predictor variables</a:t>
            </a:r>
            <a:endParaRPr>
              <a:latin typeface="Calibri"/>
              <a:ea typeface="Calibri"/>
              <a:cs typeface="Calibri"/>
              <a:sym typeface="Calibri"/>
            </a:endParaRPr>
          </a:p>
        </p:txBody>
      </p:sp>
      <p:pic>
        <p:nvPicPr>
          <p:cNvPr id="424" name="Google Shape;424;p18"/>
          <p:cNvPicPr preferRelativeResize="0"/>
          <p:nvPr/>
        </p:nvPicPr>
        <p:blipFill rotWithShape="1">
          <a:blip r:embed="rId3">
            <a:alphaModFix/>
          </a:blip>
          <a:srcRect t="7569" b="6846"/>
          <a:stretch/>
        </p:blipFill>
        <p:spPr>
          <a:xfrm>
            <a:off x="1488399" y="1122992"/>
            <a:ext cx="7157501" cy="287978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45"/>
              </a:srgbClr>
            </a:outerShdw>
          </a:effectLst>
        </p:spPr>
      </p:pic>
      <p:sp>
        <p:nvSpPr>
          <p:cNvPr id="425" name="Google Shape;425;p18"/>
          <p:cNvSpPr txBox="1"/>
          <p:nvPr/>
        </p:nvSpPr>
        <p:spPr>
          <a:xfrm>
            <a:off x="2680442" y="2066716"/>
            <a:ext cx="136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333300"/>
                </a:solidFill>
                <a:latin typeface="Calibri"/>
                <a:ea typeface="Calibri"/>
                <a:cs typeface="Calibri"/>
                <a:sym typeface="Calibri"/>
              </a:rPr>
              <a:t>Model 1:</a:t>
            </a:r>
            <a:endParaRPr>
              <a:latin typeface="Calibri"/>
              <a:ea typeface="Calibri"/>
              <a:cs typeface="Calibri"/>
              <a:sym typeface="Calibri"/>
            </a:endParaRPr>
          </a:p>
        </p:txBody>
      </p:sp>
      <p:sp>
        <p:nvSpPr>
          <p:cNvPr id="426" name="Google Shape;426;p18"/>
          <p:cNvSpPr txBox="1"/>
          <p:nvPr/>
        </p:nvSpPr>
        <p:spPr>
          <a:xfrm>
            <a:off x="4840425" y="1966562"/>
            <a:ext cx="136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333300"/>
                </a:solidFill>
                <a:latin typeface="Calibri"/>
                <a:ea typeface="Calibri"/>
                <a:cs typeface="Calibri"/>
                <a:sym typeface="Calibri"/>
              </a:rPr>
              <a:t>Model 2:</a:t>
            </a:r>
            <a:endParaRPr>
              <a:latin typeface="Calibri"/>
              <a:ea typeface="Calibri"/>
              <a:cs typeface="Calibri"/>
              <a:sym typeface="Calibri"/>
            </a:endParaRPr>
          </a:p>
        </p:txBody>
      </p:sp>
      <p:sp>
        <p:nvSpPr>
          <p:cNvPr id="427" name="Google Shape;427;p18"/>
          <p:cNvSpPr txBox="1"/>
          <p:nvPr/>
        </p:nvSpPr>
        <p:spPr>
          <a:xfrm>
            <a:off x="7501689" y="1881816"/>
            <a:ext cx="136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333300"/>
                </a:solidFill>
                <a:latin typeface="Calibri"/>
                <a:ea typeface="Calibri"/>
                <a:cs typeface="Calibri"/>
                <a:sym typeface="Calibri"/>
              </a:rPr>
              <a:t>Model 3:</a:t>
            </a:r>
            <a:endParaRPr>
              <a:latin typeface="Calibri"/>
              <a:ea typeface="Calibri"/>
              <a:cs typeface="Calibri"/>
              <a:sym typeface="Calibri"/>
            </a:endParaRPr>
          </a:p>
        </p:txBody>
      </p:sp>
      <p:sp>
        <p:nvSpPr>
          <p:cNvPr id="428" name="Google Shape;428;p18"/>
          <p:cNvSpPr txBox="1"/>
          <p:nvPr/>
        </p:nvSpPr>
        <p:spPr>
          <a:xfrm>
            <a:off x="2983078" y="3456015"/>
            <a:ext cx="136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333300"/>
                </a:solidFill>
                <a:latin typeface="Calibri"/>
                <a:ea typeface="Calibri"/>
                <a:cs typeface="Calibri"/>
                <a:sym typeface="Calibri"/>
              </a:rPr>
              <a:t>Model 4:</a:t>
            </a:r>
            <a:endParaRPr>
              <a:latin typeface="Calibri"/>
              <a:ea typeface="Calibri"/>
              <a:cs typeface="Calibri"/>
              <a:sym typeface="Calibri"/>
            </a:endParaRPr>
          </a:p>
        </p:txBody>
      </p:sp>
      <p:sp>
        <p:nvSpPr>
          <p:cNvPr id="429" name="Google Shape;429;p18"/>
          <p:cNvSpPr txBox="1"/>
          <p:nvPr/>
        </p:nvSpPr>
        <p:spPr>
          <a:xfrm>
            <a:off x="5414092" y="3456007"/>
            <a:ext cx="1364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333300"/>
                </a:solidFill>
                <a:latin typeface="Calibri"/>
                <a:ea typeface="Calibri"/>
                <a:cs typeface="Calibri"/>
                <a:sym typeface="Calibri"/>
              </a:rPr>
              <a:t>Model 5:</a:t>
            </a:r>
            <a:endParaRPr>
              <a:latin typeface="Calibri"/>
              <a:ea typeface="Calibri"/>
              <a:cs typeface="Calibri"/>
              <a:sym typeface="Calibri"/>
            </a:endParaRPr>
          </a:p>
        </p:txBody>
      </p:sp>
      <p:sp>
        <p:nvSpPr>
          <p:cNvPr id="430" name="Google Shape;430;p18"/>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1" name="Google Shape;431;p18"/>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i="0" u="none" strike="noStrike" cap="none" dirty="0">
                <a:solidFill>
                  <a:srgbClr val="333300"/>
                </a:solidFill>
                <a:latin typeface="Calibri"/>
                <a:ea typeface="Calibri"/>
                <a:cs typeface="Calibri"/>
                <a:sym typeface="Calibri"/>
              </a:rPr>
              <a:t>We ran logistic regression to determine our key variables. Through above 5 different models, we could conclude on selecting 8 variables out of 20 that had the highest log worth.</a:t>
            </a:r>
            <a:endParaRPr sz="1500" dirty="0">
              <a:latin typeface="Calibri"/>
              <a:ea typeface="Calibri"/>
              <a:cs typeface="Calibri"/>
              <a:sym typeface="Calibri"/>
            </a:endParaRPr>
          </a:p>
        </p:txBody>
      </p:sp>
      <p:sp>
        <p:nvSpPr>
          <p:cNvPr id="432" name="Google Shape;432;p18"/>
          <p:cNvSpPr/>
          <p:nvPr/>
        </p:nvSpPr>
        <p:spPr>
          <a:xfrm>
            <a:off x="0" y="4276765"/>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3" name="Google Shape;43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19"/>
          <p:cNvSpPr txBox="1">
            <a:spLocks noGrp="1"/>
          </p:cNvSpPr>
          <p:nvPr>
            <p:ph type="title"/>
          </p:nvPr>
        </p:nvSpPr>
        <p:spPr>
          <a:xfrm>
            <a:off x="311700" y="-12175"/>
            <a:ext cx="9825900" cy="7074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439" name="Google Shape;439;p19"/>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0" name="Google Shape;440;p19"/>
          <p:cNvSpPr/>
          <p:nvPr/>
        </p:nvSpPr>
        <p:spPr>
          <a:xfrm>
            <a:off x="0" y="4398682"/>
            <a:ext cx="9144000" cy="565656"/>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The above image shows the 8 key variables finalized along with the logistic regression model pruned with those 8 key variables</a:t>
            </a:r>
            <a:endParaRPr sz="1500" dirty="0">
              <a:latin typeface="Calibri"/>
              <a:ea typeface="Calibri"/>
              <a:cs typeface="Calibri"/>
              <a:sym typeface="Calibri"/>
            </a:endParaRPr>
          </a:p>
        </p:txBody>
      </p:sp>
      <p:sp>
        <p:nvSpPr>
          <p:cNvPr id="441" name="Google Shape;441;p19"/>
          <p:cNvSpPr/>
          <p:nvPr/>
        </p:nvSpPr>
        <p:spPr>
          <a:xfrm>
            <a:off x="0" y="4266990"/>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aphicFrame>
        <p:nvGraphicFramePr>
          <p:cNvPr id="442" name="Google Shape;442;p19"/>
          <p:cNvGraphicFramePr/>
          <p:nvPr/>
        </p:nvGraphicFramePr>
        <p:xfrm>
          <a:off x="495028" y="900650"/>
          <a:ext cx="2032600" cy="3168300"/>
        </p:xfrm>
        <a:graphic>
          <a:graphicData uri="http://schemas.openxmlformats.org/drawingml/2006/table">
            <a:tbl>
              <a:tblPr>
                <a:noFill/>
                <a:tableStyleId>{305B6362-D9AD-4543-9DE7-50744DAF530C}</a:tableStyleId>
              </a:tblPr>
              <a:tblGrid>
                <a:gridCol w="1448375">
                  <a:extLst>
                    <a:ext uri="{9D8B030D-6E8A-4147-A177-3AD203B41FA5}">
                      <a16:colId xmlns:a16="http://schemas.microsoft.com/office/drawing/2014/main" val="20000"/>
                    </a:ext>
                  </a:extLst>
                </a:gridCol>
                <a:gridCol w="584225">
                  <a:extLst>
                    <a:ext uri="{9D8B030D-6E8A-4147-A177-3AD203B41FA5}">
                      <a16:colId xmlns:a16="http://schemas.microsoft.com/office/drawing/2014/main" val="20001"/>
                    </a:ext>
                  </a:extLst>
                </a:gridCol>
              </a:tblGrid>
              <a:tr h="183950">
                <a:tc>
                  <a:txBody>
                    <a:bodyPr/>
                    <a:lstStyle/>
                    <a:p>
                      <a:pPr marL="0" marR="0" lvl="0" indent="0" algn="ctr" rtl="0">
                        <a:lnSpc>
                          <a:spcPct val="100000"/>
                        </a:lnSpc>
                        <a:spcBef>
                          <a:spcPts val="0"/>
                        </a:spcBef>
                        <a:spcAft>
                          <a:spcPts val="0"/>
                        </a:spcAft>
                        <a:buNone/>
                      </a:pPr>
                      <a:r>
                        <a:rPr lang="en-US" sz="800" b="1" u="none" strike="noStrike" cap="none">
                          <a:latin typeface="Calibri"/>
                          <a:ea typeface="Calibri"/>
                          <a:cs typeface="Calibri"/>
                          <a:sym typeface="Calibri"/>
                        </a:rPr>
                        <a:t>Variable</a:t>
                      </a:r>
                      <a:endParaRPr sz="800" b="1" i="0" u="none" strike="noStrike" cap="none">
                        <a:solidFill>
                          <a:srgbClr val="000000"/>
                        </a:solidFill>
                        <a:latin typeface="Calibri"/>
                        <a:ea typeface="Calibri"/>
                        <a:cs typeface="Calibri"/>
                        <a:sym typeface="Calibri"/>
                      </a:endParaRPr>
                    </a:p>
                  </a:txBody>
                  <a:tcPr marL="5750" marR="5750" marT="5750" marB="0" anchor="ctr">
                    <a:solidFill>
                      <a:srgbClr val="FEE0C8"/>
                    </a:solidFill>
                  </a:tcPr>
                </a:tc>
                <a:tc>
                  <a:txBody>
                    <a:bodyPr/>
                    <a:lstStyle/>
                    <a:p>
                      <a:pPr marL="0" marR="0" lvl="0" indent="0" algn="ctr" rtl="0">
                        <a:lnSpc>
                          <a:spcPct val="100000"/>
                        </a:lnSpc>
                        <a:spcBef>
                          <a:spcPts val="0"/>
                        </a:spcBef>
                        <a:spcAft>
                          <a:spcPts val="0"/>
                        </a:spcAft>
                        <a:buNone/>
                      </a:pPr>
                      <a:r>
                        <a:rPr lang="en-US" sz="800" b="1" u="none" strike="noStrike" cap="none">
                          <a:latin typeface="Calibri"/>
                          <a:ea typeface="Calibri"/>
                          <a:cs typeface="Calibri"/>
                          <a:sym typeface="Calibri"/>
                        </a:rPr>
                        <a:t>Selection</a:t>
                      </a:r>
                      <a:endParaRPr sz="800" b="1" i="0" u="none" strike="noStrike" cap="none">
                        <a:solidFill>
                          <a:srgbClr val="000000"/>
                        </a:solidFill>
                        <a:latin typeface="Calibri"/>
                        <a:ea typeface="Calibri"/>
                        <a:cs typeface="Calibri"/>
                        <a:sym typeface="Calibri"/>
                      </a:endParaRPr>
                    </a:p>
                  </a:txBody>
                  <a:tcPr marL="5750" marR="5750" marT="5750" marB="0" anchor="ctr">
                    <a:solidFill>
                      <a:srgbClr val="FEE0C8"/>
                    </a:solidFill>
                  </a:tcPr>
                </a:tc>
                <a:extLst>
                  <a:ext uri="{0D108BD9-81ED-4DB2-BD59-A6C34878D82A}">
                    <a16:rowId xmlns:a16="http://schemas.microsoft.com/office/drawing/2014/main" val="10000"/>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GameID</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1"/>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LeagueIndex</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2"/>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Age</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3"/>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HoursPerWeek</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4"/>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TotalHours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5"/>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APM</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06"/>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SelectByHotkeys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07"/>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AssignToHotkeys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08"/>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UniqueHotkeys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09"/>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MinimapAttacks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10"/>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MinimapRightClicks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1"/>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NumberOfPACs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2"/>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GapBetweenPACs</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13"/>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ActionLatency</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14"/>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ActionsInPAC</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5"/>
                  </a:ext>
                </a:extLst>
              </a:tr>
              <a:tr h="216550">
                <a:tc>
                  <a:txBody>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No. of actions per time stamp</a:t>
                      </a:r>
                      <a:endParaRPr/>
                    </a:p>
                  </a:txBody>
                  <a:tcPr marL="5750" marR="5750" marT="5750" marB="0" anchor="ctr"/>
                </a:tc>
                <a:tc>
                  <a:txBody>
                    <a:bodyPr/>
                    <a:lstStyle/>
                    <a:p>
                      <a:pPr marL="0" marR="0" lvl="0" indent="0" algn="ctr" rtl="0">
                        <a:lnSpc>
                          <a:spcPct val="100000"/>
                        </a:lnSpc>
                        <a:spcBef>
                          <a:spcPts val="0"/>
                        </a:spcBef>
                        <a:spcAft>
                          <a:spcPts val="0"/>
                        </a:spcAft>
                        <a:buNone/>
                      </a:pPr>
                      <a:r>
                        <a:rPr lang="en-US" sz="800" b="0" i="0" u="none" strike="noStrike" cap="none">
                          <a:solidFill>
                            <a:srgbClr val="000000"/>
                          </a:solidFill>
                          <a:latin typeface="Calibri"/>
                          <a:ea typeface="Calibri"/>
                          <a:cs typeface="Calibri"/>
                          <a:sym typeface="Calibri"/>
                        </a:rPr>
                        <a:t>Yes</a:t>
                      </a:r>
                      <a:endParaRPr/>
                    </a:p>
                  </a:txBody>
                  <a:tcPr marL="5750" marR="5750" marT="5750" marB="0" anchor="ctr">
                    <a:solidFill>
                      <a:schemeClr val="dk1"/>
                    </a:solidFill>
                  </a:tcPr>
                </a:tc>
                <a:extLst>
                  <a:ext uri="{0D108BD9-81ED-4DB2-BD59-A6C34878D82A}">
                    <a16:rowId xmlns:a16="http://schemas.microsoft.com/office/drawing/2014/main" val="10016"/>
                  </a:ext>
                </a:extLst>
              </a:tr>
              <a:tr h="1668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AggregatedlActionsin PAC</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7"/>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TotalMapExplored</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8"/>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WorkersMade</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 </a:t>
                      </a:r>
                      <a:endParaRPr sz="800" b="0" i="0" u="none" strike="noStrike" cap="none">
                        <a:solidFill>
                          <a:srgbClr val="000000"/>
                        </a:solidFill>
                        <a:latin typeface="Calibri"/>
                        <a:ea typeface="Calibri"/>
                        <a:cs typeface="Calibri"/>
                        <a:sym typeface="Calibri"/>
                      </a:endParaRPr>
                    </a:p>
                  </a:txBody>
                  <a:tcPr marL="5750" marR="5750" marT="5750" marB="0" anchor="ctr"/>
                </a:tc>
                <a:extLst>
                  <a:ext uri="{0D108BD9-81ED-4DB2-BD59-A6C34878D82A}">
                    <a16:rowId xmlns:a16="http://schemas.microsoft.com/office/drawing/2014/main" val="10019"/>
                  </a:ext>
                </a:extLst>
              </a:tr>
              <a:tr h="144500">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UniqueUnitsMade</a:t>
                      </a:r>
                      <a:endParaRPr sz="800" b="0" i="0" u="none" strike="noStrike" cap="none">
                        <a:solidFill>
                          <a:srgbClr val="000000"/>
                        </a:solidFill>
                        <a:latin typeface="Calibri"/>
                        <a:ea typeface="Calibri"/>
                        <a:cs typeface="Calibri"/>
                        <a:sym typeface="Calibri"/>
                      </a:endParaRPr>
                    </a:p>
                  </a:txBody>
                  <a:tcPr marL="5750" marR="5750" marT="5750" marB="0" anchor="ctr"/>
                </a:tc>
                <a:tc>
                  <a:txBody>
                    <a:bodyPr/>
                    <a:lstStyle/>
                    <a:p>
                      <a:pPr marL="0" marR="0" lvl="0" indent="0" algn="ctr" rtl="0">
                        <a:lnSpc>
                          <a:spcPct val="100000"/>
                        </a:lnSpc>
                        <a:spcBef>
                          <a:spcPts val="0"/>
                        </a:spcBef>
                        <a:spcAft>
                          <a:spcPts val="0"/>
                        </a:spcAft>
                        <a:buNone/>
                      </a:pPr>
                      <a:r>
                        <a:rPr lang="en-US" sz="800" u="none" strike="noStrike" cap="none">
                          <a:latin typeface="Calibri"/>
                          <a:ea typeface="Calibri"/>
                          <a:cs typeface="Calibri"/>
                          <a:sym typeface="Calibri"/>
                        </a:rPr>
                        <a:t>Yes</a:t>
                      </a:r>
                      <a:endParaRPr sz="800" b="0" i="0" u="none" strike="noStrike" cap="none">
                        <a:solidFill>
                          <a:srgbClr val="000000"/>
                        </a:solidFill>
                        <a:latin typeface="Calibri"/>
                        <a:ea typeface="Calibri"/>
                        <a:cs typeface="Calibri"/>
                        <a:sym typeface="Calibri"/>
                      </a:endParaRPr>
                    </a:p>
                  </a:txBody>
                  <a:tcPr marL="5750" marR="5750" marT="5750" marB="0" anchor="ctr">
                    <a:solidFill>
                      <a:schemeClr val="dk1"/>
                    </a:solidFill>
                  </a:tcPr>
                </a:tc>
                <a:extLst>
                  <a:ext uri="{0D108BD9-81ED-4DB2-BD59-A6C34878D82A}">
                    <a16:rowId xmlns:a16="http://schemas.microsoft.com/office/drawing/2014/main" val="10020"/>
                  </a:ext>
                </a:extLst>
              </a:tr>
            </a:tbl>
          </a:graphicData>
        </a:graphic>
      </p:graphicFrame>
      <p:sp>
        <p:nvSpPr>
          <p:cNvPr id="443" name="Google Shape;443;p19"/>
          <p:cNvSpPr txBox="1"/>
          <p:nvPr/>
        </p:nvSpPr>
        <p:spPr>
          <a:xfrm>
            <a:off x="7514951" y="2127100"/>
            <a:ext cx="1463700" cy="708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a:solidFill>
                  <a:srgbClr val="333300"/>
                </a:solidFill>
                <a:latin typeface="Calibri"/>
                <a:ea typeface="Calibri"/>
                <a:cs typeface="Calibri"/>
                <a:sym typeface="Calibri"/>
              </a:rPr>
              <a:t>Results of Logit model</a:t>
            </a:r>
            <a:endParaRPr>
              <a:latin typeface="Calibri"/>
              <a:ea typeface="Calibri"/>
              <a:cs typeface="Calibri"/>
              <a:sym typeface="Calibri"/>
            </a:endParaRPr>
          </a:p>
        </p:txBody>
      </p:sp>
      <p:pic>
        <p:nvPicPr>
          <p:cNvPr id="444" name="Google Shape;444;p19"/>
          <p:cNvPicPr preferRelativeResize="0"/>
          <p:nvPr/>
        </p:nvPicPr>
        <p:blipFill rotWithShape="1">
          <a:blip r:embed="rId3">
            <a:alphaModFix/>
          </a:blip>
          <a:srcRect b="5908"/>
          <a:stretch/>
        </p:blipFill>
        <p:spPr>
          <a:xfrm>
            <a:off x="2685200" y="900650"/>
            <a:ext cx="4672175" cy="1811500"/>
          </a:xfrm>
          <a:prstGeom prst="rect">
            <a:avLst/>
          </a:prstGeom>
          <a:noFill/>
          <a:ln w="38100" cap="flat" cmpd="sng">
            <a:solidFill>
              <a:srgbClr val="000000"/>
            </a:solidFill>
            <a:prstDash val="solid"/>
            <a:round/>
            <a:headEnd type="none" w="sm" len="sm"/>
            <a:tailEnd type="none" w="sm" len="sm"/>
          </a:ln>
        </p:spPr>
      </p:pic>
      <p:pic>
        <p:nvPicPr>
          <p:cNvPr id="445" name="Google Shape;445;p19"/>
          <p:cNvPicPr preferRelativeResize="0"/>
          <p:nvPr/>
        </p:nvPicPr>
        <p:blipFill>
          <a:blip r:embed="rId4">
            <a:alphaModFix/>
          </a:blip>
          <a:stretch>
            <a:fillRect/>
          </a:stretch>
        </p:blipFill>
        <p:spPr>
          <a:xfrm>
            <a:off x="2685200" y="2813400"/>
            <a:ext cx="4672175" cy="1352350"/>
          </a:xfrm>
          <a:prstGeom prst="rect">
            <a:avLst/>
          </a:prstGeom>
          <a:noFill/>
          <a:ln w="38100" cap="flat" cmpd="sng">
            <a:solidFill>
              <a:srgbClr val="000000"/>
            </a:solidFill>
            <a:prstDash val="solid"/>
            <a:round/>
            <a:headEnd type="none" w="sm" len="sm"/>
            <a:tailEnd type="none" w="sm" len="sm"/>
          </a:ln>
        </p:spPr>
      </p:pic>
      <p:sp>
        <p:nvSpPr>
          <p:cNvPr id="446" name="Google Shape;44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3"/>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en-US" sz="3200">
                <a:latin typeface="Calibri"/>
                <a:ea typeface="Calibri"/>
                <a:cs typeface="Calibri"/>
                <a:sym typeface="Calibri"/>
              </a:rPr>
              <a:t>Introduction</a:t>
            </a:r>
            <a:endParaRPr sz="3200">
              <a:latin typeface="Calibri"/>
              <a:ea typeface="Calibri"/>
              <a:cs typeface="Calibri"/>
              <a:sym typeface="Calibri"/>
            </a:endParaRPr>
          </a:p>
        </p:txBody>
      </p:sp>
      <p:sp>
        <p:nvSpPr>
          <p:cNvPr id="82" name="Google Shape;82;p3"/>
          <p:cNvSpPr txBox="1">
            <a:spLocks noGrp="1"/>
          </p:cNvSpPr>
          <p:nvPr>
            <p:ph type="body" idx="1"/>
          </p:nvPr>
        </p:nvSpPr>
        <p:spPr>
          <a:xfrm>
            <a:off x="520553" y="1842648"/>
            <a:ext cx="3364500" cy="2023200"/>
          </a:xfrm>
          <a:prstGeom prst="rect">
            <a:avLst/>
          </a:prstGeom>
          <a:noFill/>
          <a:ln>
            <a:noFill/>
          </a:ln>
        </p:spPr>
        <p:txBody>
          <a:bodyPr spcFirstLastPara="1" wrap="square" lIns="91425" tIns="91425" rIns="91425" bIns="91425" anchor="t" anchorCtr="0">
            <a:normAutofit/>
          </a:bodyPr>
          <a:lstStyle/>
          <a:p>
            <a:pPr marL="0" lvl="0" indent="0" algn="just" rtl="0">
              <a:lnSpc>
                <a:spcPct val="95000"/>
              </a:lnSpc>
              <a:spcBef>
                <a:spcPts val="1200"/>
              </a:spcBef>
              <a:spcAft>
                <a:spcPts val="0"/>
              </a:spcAft>
              <a:buSzPts val="1018"/>
              <a:buNone/>
            </a:pPr>
            <a:r>
              <a:rPr lang="en-US" sz="1300" dirty="0" err="1">
                <a:solidFill>
                  <a:srgbClr val="000000"/>
                </a:solidFill>
                <a:latin typeface="Calibri"/>
                <a:ea typeface="Calibri"/>
                <a:cs typeface="Calibri"/>
                <a:sym typeface="Calibri"/>
              </a:rPr>
              <a:t>Starcraft</a:t>
            </a:r>
            <a:r>
              <a:rPr lang="en-US" sz="1300" dirty="0">
                <a:solidFill>
                  <a:srgbClr val="000000"/>
                </a:solidFill>
                <a:latin typeface="Calibri"/>
                <a:ea typeface="Calibri"/>
                <a:cs typeface="Calibri"/>
                <a:sym typeface="Calibri"/>
              </a:rPr>
              <a:t> 2 is a Real-Time Strategy (RTS) game</a:t>
            </a:r>
            <a:endParaRPr sz="1300" dirty="0">
              <a:solidFill>
                <a:srgbClr val="000000"/>
              </a:solidFill>
              <a:latin typeface="Calibri"/>
              <a:ea typeface="Calibri"/>
              <a:cs typeface="Calibri"/>
              <a:sym typeface="Calibri"/>
            </a:endParaRPr>
          </a:p>
          <a:p>
            <a:pPr marL="457200" lvl="0" indent="-311150" algn="just" rtl="0">
              <a:lnSpc>
                <a:spcPct val="95000"/>
              </a:lnSpc>
              <a:spcBef>
                <a:spcPts val="1200"/>
              </a:spcBef>
              <a:spcAft>
                <a:spcPts val="0"/>
              </a:spcAft>
              <a:buClr>
                <a:srgbClr val="000000"/>
              </a:buClr>
              <a:buSzPts val="1300"/>
              <a:buFont typeface="Calibri"/>
              <a:buChar char="●"/>
            </a:pPr>
            <a:r>
              <a:rPr lang="en-US" sz="1300" dirty="0">
                <a:solidFill>
                  <a:srgbClr val="000000"/>
                </a:solidFill>
                <a:latin typeface="Calibri"/>
                <a:ea typeface="Calibri"/>
                <a:cs typeface="Calibri"/>
                <a:sym typeface="Calibri"/>
              </a:rPr>
              <a:t>1v1 for professional tournaments</a:t>
            </a:r>
            <a:endParaRPr sz="1300" dirty="0">
              <a:solidFill>
                <a:srgbClr val="000000"/>
              </a:solidFill>
              <a:latin typeface="Calibri"/>
              <a:ea typeface="Calibri"/>
              <a:cs typeface="Calibri"/>
              <a:sym typeface="Calibri"/>
            </a:endParaRPr>
          </a:p>
          <a:p>
            <a:pPr marL="457200" lvl="0" indent="-311150" algn="just" rtl="0">
              <a:lnSpc>
                <a:spcPct val="95000"/>
              </a:lnSpc>
              <a:spcBef>
                <a:spcPts val="0"/>
              </a:spcBef>
              <a:spcAft>
                <a:spcPts val="0"/>
              </a:spcAft>
              <a:buClr>
                <a:srgbClr val="000000"/>
              </a:buClr>
              <a:buSzPts val="1300"/>
              <a:buFont typeface="Calibri"/>
              <a:buChar char="●"/>
            </a:pPr>
            <a:r>
              <a:rPr lang="en-US" sz="1300" dirty="0">
                <a:solidFill>
                  <a:srgbClr val="000000"/>
                </a:solidFill>
                <a:latin typeface="Calibri"/>
                <a:ea typeface="Calibri"/>
                <a:cs typeface="Calibri"/>
                <a:sym typeface="Calibri"/>
              </a:rPr>
              <a:t>Continuous not turn-based</a:t>
            </a:r>
            <a:endParaRPr sz="1300" dirty="0">
              <a:solidFill>
                <a:srgbClr val="000000"/>
              </a:solidFill>
              <a:latin typeface="Calibri"/>
              <a:ea typeface="Calibri"/>
              <a:cs typeface="Calibri"/>
              <a:sym typeface="Calibri"/>
            </a:endParaRPr>
          </a:p>
          <a:p>
            <a:pPr marL="457200" lvl="0" indent="-311150" algn="just" rtl="0">
              <a:lnSpc>
                <a:spcPct val="95000"/>
              </a:lnSpc>
              <a:spcBef>
                <a:spcPts val="0"/>
              </a:spcBef>
              <a:spcAft>
                <a:spcPts val="0"/>
              </a:spcAft>
              <a:buClr>
                <a:srgbClr val="000000"/>
              </a:buClr>
              <a:buSzPts val="1300"/>
              <a:buFont typeface="Calibri"/>
              <a:buChar char="●"/>
            </a:pPr>
            <a:r>
              <a:rPr lang="en-US" sz="1300" dirty="0">
                <a:solidFill>
                  <a:srgbClr val="000000"/>
                </a:solidFill>
                <a:latin typeface="Calibri"/>
                <a:ea typeface="Calibri"/>
                <a:cs typeface="Calibri"/>
                <a:sym typeface="Calibri"/>
              </a:rPr>
              <a:t>20 x 3396</a:t>
            </a:r>
            <a:endParaRPr sz="1300" dirty="0">
              <a:solidFill>
                <a:srgbClr val="000000"/>
              </a:solidFill>
              <a:latin typeface="Calibri"/>
              <a:ea typeface="Calibri"/>
              <a:cs typeface="Calibri"/>
              <a:sym typeface="Calibri"/>
            </a:endParaRPr>
          </a:p>
          <a:p>
            <a:pPr marL="457200" lvl="0" indent="-311150" algn="just" rtl="0">
              <a:lnSpc>
                <a:spcPct val="95000"/>
              </a:lnSpc>
              <a:spcBef>
                <a:spcPts val="0"/>
              </a:spcBef>
              <a:spcAft>
                <a:spcPts val="0"/>
              </a:spcAft>
              <a:buClr>
                <a:srgbClr val="000000"/>
              </a:buClr>
              <a:buSzPts val="1300"/>
              <a:buFont typeface="Calibri"/>
              <a:buChar char="●"/>
            </a:pPr>
            <a:r>
              <a:rPr lang="en-US" sz="1300" dirty="0">
                <a:solidFill>
                  <a:srgbClr val="000000"/>
                </a:solidFill>
                <a:latin typeface="Calibri"/>
                <a:ea typeface="Calibri"/>
                <a:cs typeface="Calibri"/>
                <a:sym typeface="Calibri"/>
              </a:rPr>
              <a:t>Target Variable: Finding the highest skill level players</a:t>
            </a:r>
            <a:endParaRPr sz="1300" dirty="0">
              <a:solidFill>
                <a:srgbClr val="000000"/>
              </a:solidFill>
              <a:latin typeface="Calibri"/>
              <a:ea typeface="Calibri"/>
              <a:cs typeface="Calibri"/>
              <a:sym typeface="Calibri"/>
            </a:endParaRPr>
          </a:p>
        </p:txBody>
      </p:sp>
      <p:sp>
        <p:nvSpPr>
          <p:cNvPr id="83" name="Google Shape;83;p3"/>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4" name="Google Shape;84;p3"/>
          <p:cNvPicPr preferRelativeResize="0"/>
          <p:nvPr/>
        </p:nvPicPr>
        <p:blipFill>
          <a:blip r:embed="rId3">
            <a:alphaModFix/>
          </a:blip>
          <a:stretch>
            <a:fillRect/>
          </a:stretch>
        </p:blipFill>
        <p:spPr>
          <a:xfrm>
            <a:off x="4071445" y="1443911"/>
            <a:ext cx="4484425" cy="2820675"/>
          </a:xfrm>
          <a:prstGeom prst="rect">
            <a:avLst/>
          </a:prstGeom>
          <a:noFill/>
          <a:ln w="28575" cap="flat" cmpd="sng">
            <a:solidFill>
              <a:schemeClr val="accent1"/>
            </a:solidFill>
            <a:prstDash val="solid"/>
            <a:round/>
            <a:headEnd type="none" w="sm" len="sm"/>
            <a:tailEnd type="none" w="sm" len="sm"/>
          </a:ln>
        </p:spPr>
      </p:pic>
      <p:sp>
        <p:nvSpPr>
          <p:cNvPr id="85" name="Google Shape;8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22e55df5c47_3_727"/>
          <p:cNvSpPr txBox="1">
            <a:spLocks noGrp="1"/>
          </p:cNvSpPr>
          <p:nvPr>
            <p:ph type="title"/>
          </p:nvPr>
        </p:nvSpPr>
        <p:spPr>
          <a:xfrm>
            <a:off x="304800" y="0"/>
            <a:ext cx="98259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Model 0 - Logit Model (No Transform)</a:t>
            </a:r>
            <a:endParaRPr>
              <a:latin typeface="Calibri"/>
              <a:ea typeface="Calibri"/>
              <a:cs typeface="Calibri"/>
              <a:sym typeface="Calibri"/>
            </a:endParaRPr>
          </a:p>
        </p:txBody>
      </p:sp>
      <p:sp>
        <p:nvSpPr>
          <p:cNvPr id="452" name="Google Shape;452;g22e55df5c47_3_727"/>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g22e55df5c47_3_727"/>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logit model was run with the target variable having 3 categories. It led to a misclassification rate of 0.3505</a:t>
            </a:r>
            <a:endParaRPr sz="1500" dirty="0">
              <a:latin typeface="Calibri"/>
              <a:ea typeface="Calibri"/>
              <a:cs typeface="Calibri"/>
              <a:sym typeface="Calibri"/>
            </a:endParaRPr>
          </a:p>
        </p:txBody>
      </p:sp>
      <p:sp>
        <p:nvSpPr>
          <p:cNvPr id="454" name="Google Shape;454;g22e55df5c47_3_727"/>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55" name="Google Shape;455;g22e55df5c47_3_727"/>
          <p:cNvPicPr preferRelativeResize="0"/>
          <p:nvPr/>
        </p:nvPicPr>
        <p:blipFill>
          <a:blip r:embed="rId3">
            <a:alphaModFix/>
          </a:blip>
          <a:stretch>
            <a:fillRect/>
          </a:stretch>
        </p:blipFill>
        <p:spPr>
          <a:xfrm>
            <a:off x="131675" y="793363"/>
            <a:ext cx="3724450" cy="3391375"/>
          </a:xfrm>
          <a:prstGeom prst="rect">
            <a:avLst/>
          </a:prstGeom>
          <a:noFill/>
          <a:ln>
            <a:noFill/>
          </a:ln>
        </p:spPr>
      </p:pic>
      <p:pic>
        <p:nvPicPr>
          <p:cNvPr id="456" name="Google Shape;456;g22e55df5c47_3_727"/>
          <p:cNvPicPr preferRelativeResize="0"/>
          <p:nvPr/>
        </p:nvPicPr>
        <p:blipFill>
          <a:blip r:embed="rId4">
            <a:alphaModFix/>
          </a:blip>
          <a:stretch>
            <a:fillRect/>
          </a:stretch>
        </p:blipFill>
        <p:spPr>
          <a:xfrm>
            <a:off x="3856125" y="793775"/>
            <a:ext cx="2723250" cy="2085675"/>
          </a:xfrm>
          <a:prstGeom prst="rect">
            <a:avLst/>
          </a:prstGeom>
          <a:noFill/>
          <a:ln>
            <a:noFill/>
          </a:ln>
        </p:spPr>
      </p:pic>
      <p:pic>
        <p:nvPicPr>
          <p:cNvPr id="457" name="Google Shape;457;g22e55df5c47_3_727"/>
          <p:cNvPicPr preferRelativeResize="0"/>
          <p:nvPr/>
        </p:nvPicPr>
        <p:blipFill>
          <a:blip r:embed="rId5">
            <a:alphaModFix/>
          </a:blip>
          <a:stretch>
            <a:fillRect/>
          </a:stretch>
        </p:blipFill>
        <p:spPr>
          <a:xfrm>
            <a:off x="5990575" y="2145750"/>
            <a:ext cx="3159062" cy="2085675"/>
          </a:xfrm>
          <a:prstGeom prst="rect">
            <a:avLst/>
          </a:prstGeom>
          <a:noFill/>
          <a:ln>
            <a:noFill/>
          </a:ln>
        </p:spPr>
      </p:pic>
      <p:sp>
        <p:nvSpPr>
          <p:cNvPr id="458" name="Google Shape;458;g22e55df5c47_3_7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22e55df5c47_3_742"/>
          <p:cNvSpPr txBox="1">
            <a:spLocks noGrp="1"/>
          </p:cNvSpPr>
          <p:nvPr>
            <p:ph type="title"/>
          </p:nvPr>
        </p:nvSpPr>
        <p:spPr>
          <a:xfrm>
            <a:off x="375475" y="-12175"/>
            <a:ext cx="93813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Model 1 - Logit (Transform, Interaction Term)</a:t>
            </a:r>
            <a:endParaRPr>
              <a:latin typeface="Calibri"/>
              <a:ea typeface="Calibri"/>
              <a:cs typeface="Calibri"/>
              <a:sym typeface="Calibri"/>
            </a:endParaRPr>
          </a:p>
        </p:txBody>
      </p:sp>
      <p:sp>
        <p:nvSpPr>
          <p:cNvPr id="464" name="Google Shape;464;g22e55df5c47_3_742"/>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5" name="Google Shape;465;g22e55df5c47_3_742"/>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298450" algn="l" rtl="0">
              <a:lnSpc>
                <a:spcPct val="100000"/>
              </a:lnSpc>
              <a:spcBef>
                <a:spcPts val="0"/>
              </a:spcBef>
              <a:spcAft>
                <a:spcPts val="0"/>
              </a:spcAft>
              <a:buClr>
                <a:srgbClr val="000000"/>
              </a:buClr>
              <a:buSzPts val="1400"/>
              <a:buFont typeface="Calibri"/>
              <a:buChar char="•"/>
            </a:pPr>
            <a:r>
              <a:rPr lang="en-US" dirty="0">
                <a:solidFill>
                  <a:srgbClr val="333300"/>
                </a:solidFill>
                <a:latin typeface="Calibri"/>
                <a:ea typeface="Calibri"/>
                <a:cs typeface="Calibri"/>
                <a:sym typeface="Calibri"/>
              </a:rPr>
              <a:t>This is an iteration of a logit model with transformed predictor variables to account for outliers and an interaction term</a:t>
            </a:r>
            <a:endParaRPr dirty="0">
              <a:solidFill>
                <a:srgbClr val="333300"/>
              </a:solidFill>
              <a:latin typeface="Calibri"/>
              <a:ea typeface="Calibri"/>
              <a:cs typeface="Calibri"/>
              <a:sym typeface="Calibri"/>
            </a:endParaRPr>
          </a:p>
          <a:p>
            <a:pPr marL="285750" marR="0" lvl="0" indent="-298450" algn="l" rtl="0">
              <a:lnSpc>
                <a:spcPct val="100000"/>
              </a:lnSpc>
              <a:spcBef>
                <a:spcPts val="0"/>
              </a:spcBef>
              <a:spcAft>
                <a:spcPts val="0"/>
              </a:spcAft>
              <a:buClr>
                <a:srgbClr val="000000"/>
              </a:buClr>
              <a:buSzPts val="1400"/>
              <a:buFont typeface="Calibri"/>
              <a:buChar char="•"/>
            </a:pPr>
            <a:r>
              <a:rPr lang="en-US" dirty="0">
                <a:solidFill>
                  <a:srgbClr val="333300"/>
                </a:solidFill>
                <a:latin typeface="Calibri"/>
                <a:ea typeface="Calibri"/>
                <a:cs typeface="Calibri"/>
                <a:sym typeface="Calibri"/>
              </a:rPr>
              <a:t>From Model 1 onwards, all models were run with the target variable having 2 categories (Ref Slide 13)</a:t>
            </a:r>
            <a:endParaRPr dirty="0">
              <a:solidFill>
                <a:srgbClr val="333300"/>
              </a:solidFill>
              <a:latin typeface="Calibri"/>
              <a:ea typeface="Calibri"/>
              <a:cs typeface="Calibri"/>
              <a:sym typeface="Calibri"/>
            </a:endParaRPr>
          </a:p>
        </p:txBody>
      </p:sp>
      <p:sp>
        <p:nvSpPr>
          <p:cNvPr id="466" name="Google Shape;466;g22e55df5c47_3_742"/>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67" name="Google Shape;467;g22e55df5c47_3_742"/>
          <p:cNvPicPr preferRelativeResize="0"/>
          <p:nvPr/>
        </p:nvPicPr>
        <p:blipFill>
          <a:blip r:embed="rId3">
            <a:alphaModFix/>
          </a:blip>
          <a:stretch>
            <a:fillRect/>
          </a:stretch>
        </p:blipFill>
        <p:spPr>
          <a:xfrm>
            <a:off x="229350" y="770300"/>
            <a:ext cx="3352275" cy="3421637"/>
          </a:xfrm>
          <a:prstGeom prst="rect">
            <a:avLst/>
          </a:prstGeom>
          <a:noFill/>
          <a:ln>
            <a:noFill/>
          </a:ln>
        </p:spPr>
      </p:pic>
      <p:pic>
        <p:nvPicPr>
          <p:cNvPr id="468" name="Google Shape;468;g22e55df5c47_3_742"/>
          <p:cNvPicPr preferRelativeResize="0"/>
          <p:nvPr/>
        </p:nvPicPr>
        <p:blipFill>
          <a:blip r:embed="rId4">
            <a:alphaModFix/>
          </a:blip>
          <a:stretch>
            <a:fillRect/>
          </a:stretch>
        </p:blipFill>
        <p:spPr>
          <a:xfrm>
            <a:off x="3581624" y="770298"/>
            <a:ext cx="3401875" cy="2462400"/>
          </a:xfrm>
          <a:prstGeom prst="rect">
            <a:avLst/>
          </a:prstGeom>
          <a:noFill/>
          <a:ln>
            <a:noFill/>
          </a:ln>
        </p:spPr>
      </p:pic>
      <p:pic>
        <p:nvPicPr>
          <p:cNvPr id="469" name="Google Shape;469;g22e55df5c47_3_742"/>
          <p:cNvPicPr preferRelativeResize="0"/>
          <p:nvPr/>
        </p:nvPicPr>
        <p:blipFill>
          <a:blip r:embed="rId5">
            <a:alphaModFix/>
          </a:blip>
          <a:stretch>
            <a:fillRect/>
          </a:stretch>
        </p:blipFill>
        <p:spPr>
          <a:xfrm>
            <a:off x="5438950" y="2113350"/>
            <a:ext cx="3293075" cy="2067575"/>
          </a:xfrm>
          <a:prstGeom prst="rect">
            <a:avLst/>
          </a:prstGeom>
          <a:noFill/>
          <a:ln>
            <a:noFill/>
          </a:ln>
        </p:spPr>
      </p:pic>
      <p:sp>
        <p:nvSpPr>
          <p:cNvPr id="470" name="Google Shape;470;g22e55df5c47_3_7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22e55df5c47_3_755"/>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240">
                <a:latin typeface="Calibri"/>
                <a:ea typeface="Calibri"/>
                <a:cs typeface="Calibri"/>
                <a:sym typeface="Calibri"/>
              </a:rPr>
              <a:t>Model 2 - Logit (No Transform, Interaction Term)</a:t>
            </a:r>
            <a:endParaRPr sz="3240">
              <a:latin typeface="Calibri"/>
              <a:ea typeface="Calibri"/>
              <a:cs typeface="Calibri"/>
              <a:sym typeface="Calibri"/>
            </a:endParaRPr>
          </a:p>
        </p:txBody>
      </p:sp>
      <p:sp>
        <p:nvSpPr>
          <p:cNvPr id="476" name="Google Shape;476;g22e55df5c47_3_755"/>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7" name="Google Shape;477;g22e55df5c47_3_755"/>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an iteration of a logit model with no transformations and an interaction term. The misclassification rate is at 0.0250</a:t>
            </a:r>
            <a:endParaRPr sz="1500" dirty="0">
              <a:latin typeface="Calibri"/>
              <a:ea typeface="Calibri"/>
              <a:cs typeface="Calibri"/>
              <a:sym typeface="Calibri"/>
            </a:endParaRPr>
          </a:p>
        </p:txBody>
      </p:sp>
      <p:sp>
        <p:nvSpPr>
          <p:cNvPr id="478" name="Google Shape;478;g22e55df5c47_3_755"/>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79" name="Google Shape;479;g22e55df5c47_3_755"/>
          <p:cNvPicPr preferRelativeResize="0"/>
          <p:nvPr/>
        </p:nvPicPr>
        <p:blipFill>
          <a:blip r:embed="rId3">
            <a:alphaModFix/>
          </a:blip>
          <a:stretch>
            <a:fillRect/>
          </a:stretch>
        </p:blipFill>
        <p:spPr>
          <a:xfrm>
            <a:off x="3807003" y="762547"/>
            <a:ext cx="3259974" cy="2387650"/>
          </a:xfrm>
          <a:prstGeom prst="rect">
            <a:avLst/>
          </a:prstGeom>
          <a:noFill/>
          <a:ln>
            <a:noFill/>
          </a:ln>
        </p:spPr>
      </p:pic>
      <p:pic>
        <p:nvPicPr>
          <p:cNvPr id="480" name="Google Shape;480;g22e55df5c47_3_755"/>
          <p:cNvPicPr preferRelativeResize="0"/>
          <p:nvPr/>
        </p:nvPicPr>
        <p:blipFill>
          <a:blip r:embed="rId4">
            <a:alphaModFix/>
          </a:blip>
          <a:stretch>
            <a:fillRect/>
          </a:stretch>
        </p:blipFill>
        <p:spPr>
          <a:xfrm>
            <a:off x="5845800" y="2064360"/>
            <a:ext cx="3259976" cy="2157090"/>
          </a:xfrm>
          <a:prstGeom prst="rect">
            <a:avLst/>
          </a:prstGeom>
          <a:noFill/>
          <a:ln>
            <a:noFill/>
          </a:ln>
        </p:spPr>
      </p:pic>
      <p:sp>
        <p:nvSpPr>
          <p:cNvPr id="481" name="Google Shape;481;g22e55df5c47_3_7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32</a:t>
            </a:fld>
            <a:endParaRPr/>
          </a:p>
        </p:txBody>
      </p:sp>
      <p:pic>
        <p:nvPicPr>
          <p:cNvPr id="482" name="Google Shape;482;g22e55df5c47_3_755"/>
          <p:cNvPicPr preferRelativeResize="0"/>
          <p:nvPr/>
        </p:nvPicPr>
        <p:blipFill>
          <a:blip r:embed="rId5">
            <a:alphaModFix/>
          </a:blip>
          <a:stretch>
            <a:fillRect/>
          </a:stretch>
        </p:blipFill>
        <p:spPr>
          <a:xfrm>
            <a:off x="229350" y="762551"/>
            <a:ext cx="3499176" cy="3039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22e55df5c47_1_48"/>
          <p:cNvSpPr txBox="1">
            <a:spLocks noGrp="1"/>
          </p:cNvSpPr>
          <p:nvPr>
            <p:ph type="title"/>
          </p:nvPr>
        </p:nvSpPr>
        <p:spPr>
          <a:xfrm>
            <a:off x="178873"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240" dirty="0">
                <a:latin typeface="Calibri"/>
                <a:ea typeface="Calibri"/>
                <a:cs typeface="Calibri"/>
                <a:sym typeface="Calibri"/>
              </a:rPr>
              <a:t>Model 3 - Logit (No </a:t>
            </a:r>
            <a:r>
              <a:rPr lang="en-US" sz="3240" dirty="0" err="1">
                <a:latin typeface="Calibri"/>
                <a:ea typeface="Calibri"/>
                <a:cs typeface="Calibri"/>
                <a:sym typeface="Calibri"/>
              </a:rPr>
              <a:t>Transform,No</a:t>
            </a:r>
            <a:r>
              <a:rPr lang="en-US" sz="3240" dirty="0">
                <a:latin typeface="Calibri"/>
                <a:ea typeface="Calibri"/>
                <a:cs typeface="Calibri"/>
                <a:sym typeface="Calibri"/>
              </a:rPr>
              <a:t> Interaction Term)</a:t>
            </a:r>
            <a:endParaRPr sz="3240" dirty="0">
              <a:latin typeface="Calibri"/>
              <a:ea typeface="Calibri"/>
              <a:cs typeface="Calibri"/>
              <a:sym typeface="Calibri"/>
            </a:endParaRPr>
          </a:p>
        </p:txBody>
      </p:sp>
      <p:sp>
        <p:nvSpPr>
          <p:cNvPr id="488" name="Google Shape;488;g22e55df5c47_1_48"/>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9" name="Google Shape;489;g22e55df5c47_1_48"/>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an iteration of a logit model with no transformation and no interaction term. The misclassification rate is at 0.0250</a:t>
            </a:r>
            <a:endParaRPr sz="1500" dirty="0">
              <a:latin typeface="Calibri"/>
              <a:ea typeface="Calibri"/>
              <a:cs typeface="Calibri"/>
              <a:sym typeface="Calibri"/>
            </a:endParaRPr>
          </a:p>
        </p:txBody>
      </p:sp>
      <p:sp>
        <p:nvSpPr>
          <p:cNvPr id="490" name="Google Shape;490;g22e55df5c47_1_48"/>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91" name="Google Shape;491;g22e55df5c47_1_48"/>
          <p:cNvPicPr preferRelativeResize="0"/>
          <p:nvPr/>
        </p:nvPicPr>
        <p:blipFill>
          <a:blip r:embed="rId3">
            <a:alphaModFix/>
          </a:blip>
          <a:stretch>
            <a:fillRect/>
          </a:stretch>
        </p:blipFill>
        <p:spPr>
          <a:xfrm>
            <a:off x="337000" y="2902763"/>
            <a:ext cx="3641900" cy="1321200"/>
          </a:xfrm>
          <a:prstGeom prst="rect">
            <a:avLst/>
          </a:prstGeom>
          <a:noFill/>
          <a:ln>
            <a:noFill/>
          </a:ln>
        </p:spPr>
      </p:pic>
      <p:pic>
        <p:nvPicPr>
          <p:cNvPr id="492" name="Google Shape;492;g22e55df5c47_1_48"/>
          <p:cNvPicPr preferRelativeResize="0"/>
          <p:nvPr/>
        </p:nvPicPr>
        <p:blipFill>
          <a:blip r:embed="rId4">
            <a:alphaModFix/>
          </a:blip>
          <a:stretch>
            <a:fillRect/>
          </a:stretch>
        </p:blipFill>
        <p:spPr>
          <a:xfrm>
            <a:off x="267650" y="752000"/>
            <a:ext cx="3521776" cy="2107725"/>
          </a:xfrm>
          <a:prstGeom prst="rect">
            <a:avLst/>
          </a:prstGeom>
          <a:noFill/>
          <a:ln>
            <a:noFill/>
          </a:ln>
        </p:spPr>
      </p:pic>
      <p:pic>
        <p:nvPicPr>
          <p:cNvPr id="493" name="Google Shape;493;g22e55df5c47_1_48"/>
          <p:cNvPicPr preferRelativeResize="0"/>
          <p:nvPr/>
        </p:nvPicPr>
        <p:blipFill>
          <a:blip r:embed="rId5">
            <a:alphaModFix/>
          </a:blip>
          <a:stretch>
            <a:fillRect/>
          </a:stretch>
        </p:blipFill>
        <p:spPr>
          <a:xfrm>
            <a:off x="3789425" y="752000"/>
            <a:ext cx="2885201" cy="2736224"/>
          </a:xfrm>
          <a:prstGeom prst="rect">
            <a:avLst/>
          </a:prstGeom>
          <a:noFill/>
          <a:ln>
            <a:noFill/>
          </a:ln>
        </p:spPr>
      </p:pic>
      <p:pic>
        <p:nvPicPr>
          <p:cNvPr id="494" name="Google Shape;494;g22e55df5c47_1_48"/>
          <p:cNvPicPr preferRelativeResize="0"/>
          <p:nvPr/>
        </p:nvPicPr>
        <p:blipFill>
          <a:blip r:embed="rId6">
            <a:alphaModFix/>
          </a:blip>
          <a:stretch>
            <a:fillRect/>
          </a:stretch>
        </p:blipFill>
        <p:spPr>
          <a:xfrm>
            <a:off x="5905325" y="2056175"/>
            <a:ext cx="3115817" cy="2167799"/>
          </a:xfrm>
          <a:prstGeom prst="rect">
            <a:avLst/>
          </a:prstGeom>
          <a:noFill/>
          <a:ln>
            <a:noFill/>
          </a:ln>
        </p:spPr>
      </p:pic>
      <p:sp>
        <p:nvSpPr>
          <p:cNvPr id="495" name="Google Shape;495;g22e55df5c47_1_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g22e55df5c47_3_768"/>
          <p:cNvSpPr txBox="1">
            <a:spLocks noGrp="1"/>
          </p:cNvSpPr>
          <p:nvPr>
            <p:ph type="title"/>
          </p:nvPr>
        </p:nvSpPr>
        <p:spPr>
          <a:xfrm>
            <a:off x="324150" y="0"/>
            <a:ext cx="86970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sz="3200">
                <a:latin typeface="Calibri"/>
                <a:ea typeface="Calibri"/>
                <a:cs typeface="Calibri"/>
                <a:sym typeface="Calibri"/>
              </a:rPr>
              <a:t>Model 4 - Logit (No Transform,Interaction term)</a:t>
            </a:r>
            <a:endParaRPr sz="3200">
              <a:latin typeface="Calibri"/>
              <a:ea typeface="Calibri"/>
              <a:cs typeface="Calibri"/>
              <a:sym typeface="Calibri"/>
            </a:endParaRPr>
          </a:p>
        </p:txBody>
      </p:sp>
      <p:sp>
        <p:nvSpPr>
          <p:cNvPr id="501" name="Google Shape;501;g22e55df5c47_3_768"/>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2" name="Google Shape;502;g22e55df5c47_3_768"/>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an iteration of Model 2 with only 8 predictor variables. The misclassification rate is at 0.0221</a:t>
            </a:r>
            <a:endParaRPr sz="1500" dirty="0">
              <a:latin typeface="Calibri"/>
              <a:ea typeface="Calibri"/>
              <a:cs typeface="Calibri"/>
              <a:sym typeface="Calibri"/>
            </a:endParaRPr>
          </a:p>
        </p:txBody>
      </p:sp>
      <p:sp>
        <p:nvSpPr>
          <p:cNvPr id="503" name="Google Shape;503;g22e55df5c47_3_768"/>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04" name="Google Shape;504;g22e55df5c47_3_768"/>
          <p:cNvPicPr preferRelativeResize="0"/>
          <p:nvPr/>
        </p:nvPicPr>
        <p:blipFill>
          <a:blip r:embed="rId3">
            <a:alphaModFix/>
          </a:blip>
          <a:stretch>
            <a:fillRect/>
          </a:stretch>
        </p:blipFill>
        <p:spPr>
          <a:xfrm>
            <a:off x="243713" y="787300"/>
            <a:ext cx="3904811" cy="3361951"/>
          </a:xfrm>
          <a:prstGeom prst="rect">
            <a:avLst/>
          </a:prstGeom>
          <a:noFill/>
          <a:ln>
            <a:noFill/>
          </a:ln>
        </p:spPr>
      </p:pic>
      <p:pic>
        <p:nvPicPr>
          <p:cNvPr id="505" name="Google Shape;505;g22e55df5c47_3_768"/>
          <p:cNvPicPr preferRelativeResize="0"/>
          <p:nvPr/>
        </p:nvPicPr>
        <p:blipFill>
          <a:blip r:embed="rId4">
            <a:alphaModFix/>
          </a:blip>
          <a:stretch>
            <a:fillRect/>
          </a:stretch>
        </p:blipFill>
        <p:spPr>
          <a:xfrm>
            <a:off x="3996200" y="787300"/>
            <a:ext cx="2637375" cy="1938950"/>
          </a:xfrm>
          <a:prstGeom prst="rect">
            <a:avLst/>
          </a:prstGeom>
          <a:noFill/>
          <a:ln>
            <a:noFill/>
          </a:ln>
        </p:spPr>
      </p:pic>
      <p:pic>
        <p:nvPicPr>
          <p:cNvPr id="506" name="Google Shape;506;g22e55df5c47_3_768"/>
          <p:cNvPicPr preferRelativeResize="0"/>
          <p:nvPr/>
        </p:nvPicPr>
        <p:blipFill>
          <a:blip r:embed="rId5">
            <a:alphaModFix/>
          </a:blip>
          <a:stretch>
            <a:fillRect/>
          </a:stretch>
        </p:blipFill>
        <p:spPr>
          <a:xfrm>
            <a:off x="6058971" y="2210300"/>
            <a:ext cx="2962178" cy="1938950"/>
          </a:xfrm>
          <a:prstGeom prst="rect">
            <a:avLst/>
          </a:prstGeom>
          <a:noFill/>
          <a:ln>
            <a:noFill/>
          </a:ln>
        </p:spPr>
      </p:pic>
      <p:sp>
        <p:nvSpPr>
          <p:cNvPr id="507" name="Google Shape;507;g22e55df5c47_3_7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2e55df5c47_1_60"/>
          <p:cNvSpPr txBox="1">
            <a:spLocks noGrp="1"/>
          </p:cNvSpPr>
          <p:nvPr>
            <p:ph type="title"/>
          </p:nvPr>
        </p:nvSpPr>
        <p:spPr>
          <a:xfrm>
            <a:off x="349825" y="-12175"/>
            <a:ext cx="94068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5 - Neural Network TanH(3)</a:t>
            </a:r>
            <a:endParaRPr sz="3140">
              <a:latin typeface="Calibri"/>
              <a:ea typeface="Calibri"/>
              <a:cs typeface="Calibri"/>
              <a:sym typeface="Calibri"/>
            </a:endParaRPr>
          </a:p>
        </p:txBody>
      </p:sp>
      <p:sp>
        <p:nvSpPr>
          <p:cNvPr id="513" name="Google Shape;513;g22e55df5c47_1_6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14" name="Google Shape;514;g22e55df5c47_1_60"/>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latin typeface="Calibri"/>
                <a:ea typeface="Calibri"/>
                <a:cs typeface="Calibri"/>
                <a:sym typeface="Calibri"/>
              </a:rPr>
              <a:t>This is a neural network model with 3 </a:t>
            </a:r>
            <a:r>
              <a:rPr lang="en-US" sz="1500" dirty="0" err="1">
                <a:latin typeface="Calibri"/>
                <a:ea typeface="Calibri"/>
                <a:cs typeface="Calibri"/>
                <a:sym typeface="Calibri"/>
              </a:rPr>
              <a:t>TanH</a:t>
            </a:r>
            <a:r>
              <a:rPr lang="en-US" sz="1500" dirty="0">
                <a:latin typeface="Calibri"/>
                <a:ea typeface="Calibri"/>
                <a:cs typeface="Calibri"/>
                <a:sym typeface="Calibri"/>
              </a:rPr>
              <a:t> nodes. The misclassification rate is at 0.0250.</a:t>
            </a:r>
            <a:endParaRPr sz="1500" dirty="0">
              <a:latin typeface="Calibri"/>
              <a:ea typeface="Calibri"/>
              <a:cs typeface="Calibri"/>
              <a:sym typeface="Calibri"/>
            </a:endParaRPr>
          </a:p>
        </p:txBody>
      </p:sp>
      <p:sp>
        <p:nvSpPr>
          <p:cNvPr id="515" name="Google Shape;515;g22e55df5c47_1_60"/>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16" name="Google Shape;516;g22e55df5c47_1_60"/>
          <p:cNvPicPr preferRelativeResize="0"/>
          <p:nvPr/>
        </p:nvPicPr>
        <p:blipFill>
          <a:blip r:embed="rId3">
            <a:alphaModFix/>
          </a:blip>
          <a:stretch>
            <a:fillRect/>
          </a:stretch>
        </p:blipFill>
        <p:spPr>
          <a:xfrm>
            <a:off x="231820" y="760875"/>
            <a:ext cx="3954406" cy="3440476"/>
          </a:xfrm>
          <a:prstGeom prst="rect">
            <a:avLst/>
          </a:prstGeom>
          <a:noFill/>
          <a:ln>
            <a:noFill/>
          </a:ln>
        </p:spPr>
      </p:pic>
      <p:pic>
        <p:nvPicPr>
          <p:cNvPr id="517" name="Google Shape;517;g22e55df5c47_1_60"/>
          <p:cNvPicPr preferRelativeResize="0"/>
          <p:nvPr/>
        </p:nvPicPr>
        <p:blipFill rotWithShape="1">
          <a:blip r:embed="rId4">
            <a:alphaModFix/>
          </a:blip>
          <a:srcRect b="7054"/>
          <a:stretch/>
        </p:blipFill>
        <p:spPr>
          <a:xfrm>
            <a:off x="4186225" y="760875"/>
            <a:ext cx="2527278" cy="2032525"/>
          </a:xfrm>
          <a:prstGeom prst="rect">
            <a:avLst/>
          </a:prstGeom>
          <a:noFill/>
          <a:ln>
            <a:noFill/>
          </a:ln>
        </p:spPr>
      </p:pic>
      <p:pic>
        <p:nvPicPr>
          <p:cNvPr id="518" name="Google Shape;518;g22e55df5c47_1_60"/>
          <p:cNvPicPr preferRelativeResize="0"/>
          <p:nvPr/>
        </p:nvPicPr>
        <p:blipFill>
          <a:blip r:embed="rId5">
            <a:alphaModFix/>
          </a:blip>
          <a:stretch>
            <a:fillRect/>
          </a:stretch>
        </p:blipFill>
        <p:spPr>
          <a:xfrm>
            <a:off x="6111775" y="2255625"/>
            <a:ext cx="2602637" cy="1861174"/>
          </a:xfrm>
          <a:prstGeom prst="rect">
            <a:avLst/>
          </a:prstGeom>
          <a:noFill/>
          <a:ln>
            <a:noFill/>
          </a:ln>
        </p:spPr>
      </p:pic>
      <p:sp>
        <p:nvSpPr>
          <p:cNvPr id="519" name="Google Shape;519;g22e55df5c47_1_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g22e55df5c47_3_780"/>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6 - Neural Network TanH(1)L(1)G(1)</a:t>
            </a:r>
            <a:endParaRPr sz="3140">
              <a:latin typeface="Calibri"/>
              <a:ea typeface="Calibri"/>
              <a:cs typeface="Calibri"/>
              <a:sym typeface="Calibri"/>
            </a:endParaRPr>
          </a:p>
        </p:txBody>
      </p:sp>
      <p:sp>
        <p:nvSpPr>
          <p:cNvPr id="525" name="Google Shape;525;g22e55df5c47_3_78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26" name="Google Shape;526;g22e55df5c47_3_780"/>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latin typeface="Calibri"/>
                <a:ea typeface="Calibri"/>
                <a:cs typeface="Calibri"/>
                <a:sym typeface="Calibri"/>
              </a:rPr>
              <a:t>This is a neural network with 1 </a:t>
            </a:r>
            <a:r>
              <a:rPr lang="en-US" sz="1500" dirty="0" err="1">
                <a:latin typeface="Calibri"/>
                <a:ea typeface="Calibri"/>
                <a:cs typeface="Calibri"/>
                <a:sym typeface="Calibri"/>
              </a:rPr>
              <a:t>TanH</a:t>
            </a:r>
            <a:r>
              <a:rPr lang="en-US" sz="1500" dirty="0">
                <a:latin typeface="Calibri"/>
                <a:ea typeface="Calibri"/>
                <a:cs typeface="Calibri"/>
                <a:sym typeface="Calibri"/>
              </a:rPr>
              <a:t> node, 1 Linear node, and 1 Gaussian node. The misclassification rate is 0.0236. </a:t>
            </a:r>
            <a:endParaRPr sz="1500" dirty="0">
              <a:latin typeface="Calibri"/>
              <a:ea typeface="Calibri"/>
              <a:cs typeface="Calibri"/>
              <a:sym typeface="Calibri"/>
            </a:endParaRPr>
          </a:p>
        </p:txBody>
      </p:sp>
      <p:sp>
        <p:nvSpPr>
          <p:cNvPr id="527" name="Google Shape;527;g22e55df5c47_3_780"/>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28" name="Google Shape;528;g22e55df5c47_3_780"/>
          <p:cNvPicPr preferRelativeResize="0"/>
          <p:nvPr/>
        </p:nvPicPr>
        <p:blipFill rotWithShape="1">
          <a:blip r:embed="rId3">
            <a:alphaModFix/>
          </a:blip>
          <a:srcRect l="1409"/>
          <a:stretch/>
        </p:blipFill>
        <p:spPr>
          <a:xfrm>
            <a:off x="337000" y="885050"/>
            <a:ext cx="4185999" cy="3208025"/>
          </a:xfrm>
          <a:prstGeom prst="rect">
            <a:avLst/>
          </a:prstGeom>
          <a:noFill/>
          <a:ln>
            <a:noFill/>
          </a:ln>
        </p:spPr>
      </p:pic>
      <p:pic>
        <p:nvPicPr>
          <p:cNvPr id="529" name="Google Shape;529;g22e55df5c47_3_780"/>
          <p:cNvPicPr preferRelativeResize="0"/>
          <p:nvPr/>
        </p:nvPicPr>
        <p:blipFill>
          <a:blip r:embed="rId4">
            <a:alphaModFix/>
          </a:blip>
          <a:stretch>
            <a:fillRect/>
          </a:stretch>
        </p:blipFill>
        <p:spPr>
          <a:xfrm>
            <a:off x="4638450" y="885050"/>
            <a:ext cx="2736225" cy="2042675"/>
          </a:xfrm>
          <a:prstGeom prst="rect">
            <a:avLst/>
          </a:prstGeom>
          <a:noFill/>
          <a:ln>
            <a:noFill/>
          </a:ln>
        </p:spPr>
      </p:pic>
      <p:pic>
        <p:nvPicPr>
          <p:cNvPr id="530" name="Google Shape;530;g22e55df5c47_3_780"/>
          <p:cNvPicPr preferRelativeResize="0"/>
          <p:nvPr/>
        </p:nvPicPr>
        <p:blipFill>
          <a:blip r:embed="rId5">
            <a:alphaModFix/>
          </a:blip>
          <a:stretch>
            <a:fillRect/>
          </a:stretch>
        </p:blipFill>
        <p:spPr>
          <a:xfrm>
            <a:off x="6448022" y="2445575"/>
            <a:ext cx="2573128" cy="1647500"/>
          </a:xfrm>
          <a:prstGeom prst="rect">
            <a:avLst/>
          </a:prstGeom>
          <a:noFill/>
          <a:ln>
            <a:noFill/>
          </a:ln>
        </p:spPr>
      </p:pic>
      <p:sp>
        <p:nvSpPr>
          <p:cNvPr id="531" name="Google Shape;531;g22e55df5c47_3_7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22e55df5c47_1_72"/>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7 - Neural NTanh(1)Linear(2)</a:t>
            </a:r>
            <a:endParaRPr sz="3140">
              <a:latin typeface="Calibri"/>
              <a:ea typeface="Calibri"/>
              <a:cs typeface="Calibri"/>
              <a:sym typeface="Calibri"/>
            </a:endParaRPr>
          </a:p>
        </p:txBody>
      </p:sp>
      <p:sp>
        <p:nvSpPr>
          <p:cNvPr id="537" name="Google Shape;537;g22e55df5c47_1_72"/>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38" name="Google Shape;538;g22e55df5c47_1_72"/>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neural network with 1 </a:t>
            </a:r>
            <a:r>
              <a:rPr lang="en-US" sz="1500" dirty="0" err="1">
                <a:solidFill>
                  <a:srgbClr val="333300"/>
                </a:solidFill>
                <a:latin typeface="Calibri"/>
                <a:ea typeface="Calibri"/>
                <a:cs typeface="Calibri"/>
                <a:sym typeface="Calibri"/>
              </a:rPr>
              <a:t>TanH</a:t>
            </a:r>
            <a:r>
              <a:rPr lang="en-US" sz="1500" dirty="0">
                <a:solidFill>
                  <a:srgbClr val="333300"/>
                </a:solidFill>
                <a:latin typeface="Calibri"/>
                <a:ea typeface="Calibri"/>
                <a:cs typeface="Calibri"/>
                <a:sym typeface="Calibri"/>
              </a:rPr>
              <a:t> node, and 2 Linear nodes. The misclassification rate is 0.0236.</a:t>
            </a:r>
            <a:endParaRPr sz="1500" dirty="0">
              <a:latin typeface="Calibri"/>
              <a:ea typeface="Calibri"/>
              <a:cs typeface="Calibri"/>
              <a:sym typeface="Calibri"/>
            </a:endParaRPr>
          </a:p>
        </p:txBody>
      </p:sp>
      <p:sp>
        <p:nvSpPr>
          <p:cNvPr id="539" name="Google Shape;539;g22e55df5c47_1_72"/>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40" name="Google Shape;540;g22e55df5c47_1_72"/>
          <p:cNvPicPr preferRelativeResize="0"/>
          <p:nvPr/>
        </p:nvPicPr>
        <p:blipFill>
          <a:blip r:embed="rId3">
            <a:alphaModFix/>
          </a:blip>
          <a:stretch>
            <a:fillRect/>
          </a:stretch>
        </p:blipFill>
        <p:spPr>
          <a:xfrm>
            <a:off x="231125" y="769175"/>
            <a:ext cx="4065074" cy="3423875"/>
          </a:xfrm>
          <a:prstGeom prst="rect">
            <a:avLst/>
          </a:prstGeom>
          <a:noFill/>
          <a:ln>
            <a:noFill/>
          </a:ln>
        </p:spPr>
      </p:pic>
      <p:pic>
        <p:nvPicPr>
          <p:cNvPr id="541" name="Google Shape;541;g22e55df5c47_1_72"/>
          <p:cNvPicPr preferRelativeResize="0"/>
          <p:nvPr/>
        </p:nvPicPr>
        <p:blipFill>
          <a:blip r:embed="rId4">
            <a:alphaModFix/>
          </a:blip>
          <a:stretch>
            <a:fillRect/>
          </a:stretch>
        </p:blipFill>
        <p:spPr>
          <a:xfrm>
            <a:off x="4296200" y="769175"/>
            <a:ext cx="2768874" cy="1969900"/>
          </a:xfrm>
          <a:prstGeom prst="rect">
            <a:avLst/>
          </a:prstGeom>
          <a:noFill/>
          <a:ln>
            <a:noFill/>
          </a:ln>
        </p:spPr>
      </p:pic>
      <p:pic>
        <p:nvPicPr>
          <p:cNvPr id="542" name="Google Shape;542;g22e55df5c47_1_72"/>
          <p:cNvPicPr preferRelativeResize="0"/>
          <p:nvPr/>
        </p:nvPicPr>
        <p:blipFill>
          <a:blip r:embed="rId5">
            <a:alphaModFix/>
          </a:blip>
          <a:stretch>
            <a:fillRect/>
          </a:stretch>
        </p:blipFill>
        <p:spPr>
          <a:xfrm>
            <a:off x="6097025" y="2240750"/>
            <a:ext cx="2988900" cy="1940163"/>
          </a:xfrm>
          <a:prstGeom prst="rect">
            <a:avLst/>
          </a:prstGeom>
          <a:noFill/>
          <a:ln>
            <a:noFill/>
          </a:ln>
        </p:spPr>
      </p:pic>
      <p:sp>
        <p:nvSpPr>
          <p:cNvPr id="543" name="Google Shape;543;g22e55df5c47_1_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22e55df5c47_3_790"/>
          <p:cNvSpPr txBox="1">
            <a:spLocks noGrp="1"/>
          </p:cNvSpPr>
          <p:nvPr>
            <p:ph type="title"/>
          </p:nvPr>
        </p:nvSpPr>
        <p:spPr>
          <a:xfrm>
            <a:off x="349825" y="-12175"/>
            <a:ext cx="94068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8 - Neural Network G(3)</a:t>
            </a:r>
            <a:endParaRPr sz="3140">
              <a:latin typeface="Calibri"/>
              <a:ea typeface="Calibri"/>
              <a:cs typeface="Calibri"/>
              <a:sym typeface="Calibri"/>
            </a:endParaRPr>
          </a:p>
        </p:txBody>
      </p:sp>
      <p:sp>
        <p:nvSpPr>
          <p:cNvPr id="549" name="Google Shape;549;g22e55df5c47_3_79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50" name="Google Shape;550;g22e55df5c47_3_790"/>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neural network with 3 Gaussian nodes and 1 hidden layer. The misclassification rate is at 0.0206</a:t>
            </a:r>
            <a:endParaRPr sz="1500" dirty="0">
              <a:latin typeface="Calibri"/>
              <a:ea typeface="Calibri"/>
              <a:cs typeface="Calibri"/>
              <a:sym typeface="Calibri"/>
            </a:endParaRPr>
          </a:p>
        </p:txBody>
      </p:sp>
      <p:sp>
        <p:nvSpPr>
          <p:cNvPr id="551" name="Google Shape;551;g22e55df5c47_3_790"/>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52" name="Google Shape;552;g22e55df5c47_3_790"/>
          <p:cNvPicPr preferRelativeResize="0"/>
          <p:nvPr/>
        </p:nvPicPr>
        <p:blipFill>
          <a:blip r:embed="rId3">
            <a:alphaModFix/>
          </a:blip>
          <a:stretch>
            <a:fillRect/>
          </a:stretch>
        </p:blipFill>
        <p:spPr>
          <a:xfrm>
            <a:off x="240075" y="870700"/>
            <a:ext cx="4383251" cy="3112575"/>
          </a:xfrm>
          <a:prstGeom prst="rect">
            <a:avLst/>
          </a:prstGeom>
          <a:noFill/>
          <a:ln>
            <a:noFill/>
          </a:ln>
        </p:spPr>
      </p:pic>
      <p:pic>
        <p:nvPicPr>
          <p:cNvPr id="553" name="Google Shape;553;g22e55df5c47_3_790"/>
          <p:cNvPicPr preferRelativeResize="0"/>
          <p:nvPr/>
        </p:nvPicPr>
        <p:blipFill>
          <a:blip r:embed="rId4">
            <a:alphaModFix/>
          </a:blip>
          <a:stretch>
            <a:fillRect/>
          </a:stretch>
        </p:blipFill>
        <p:spPr>
          <a:xfrm>
            <a:off x="4685925" y="870700"/>
            <a:ext cx="2840976" cy="2055776"/>
          </a:xfrm>
          <a:prstGeom prst="rect">
            <a:avLst/>
          </a:prstGeom>
          <a:noFill/>
          <a:ln>
            <a:noFill/>
          </a:ln>
        </p:spPr>
      </p:pic>
      <p:pic>
        <p:nvPicPr>
          <p:cNvPr id="554" name="Google Shape;554;g22e55df5c47_3_790"/>
          <p:cNvPicPr preferRelativeResize="0"/>
          <p:nvPr/>
        </p:nvPicPr>
        <p:blipFill>
          <a:blip r:embed="rId5">
            <a:alphaModFix/>
          </a:blip>
          <a:stretch>
            <a:fillRect/>
          </a:stretch>
        </p:blipFill>
        <p:spPr>
          <a:xfrm>
            <a:off x="6437151" y="2477625"/>
            <a:ext cx="2480875" cy="1613900"/>
          </a:xfrm>
          <a:prstGeom prst="rect">
            <a:avLst/>
          </a:prstGeom>
          <a:noFill/>
          <a:ln>
            <a:noFill/>
          </a:ln>
        </p:spPr>
      </p:pic>
      <p:sp>
        <p:nvSpPr>
          <p:cNvPr id="555" name="Google Shape;555;g22e55df5c47_3_7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22e55df5c47_2_137"/>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9 - Neural Network G(3)G(3)</a:t>
            </a:r>
            <a:endParaRPr sz="3140">
              <a:latin typeface="Calibri"/>
              <a:ea typeface="Calibri"/>
              <a:cs typeface="Calibri"/>
              <a:sym typeface="Calibri"/>
            </a:endParaRPr>
          </a:p>
        </p:txBody>
      </p:sp>
      <p:sp>
        <p:nvSpPr>
          <p:cNvPr id="561" name="Google Shape;561;g22e55df5c47_2_137"/>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2" name="Google Shape;562;g22e55df5c47_2_137"/>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a neural network with 2 hidden layers of 3 Gaussian nodes. The misclassification rate is 0.018.</a:t>
            </a:r>
            <a:endParaRPr sz="1500" dirty="0">
              <a:latin typeface="Calibri"/>
              <a:ea typeface="Calibri"/>
              <a:cs typeface="Calibri"/>
              <a:sym typeface="Calibri"/>
            </a:endParaRPr>
          </a:p>
        </p:txBody>
      </p:sp>
      <p:sp>
        <p:nvSpPr>
          <p:cNvPr id="563" name="Google Shape;563;g22e55df5c47_2_137"/>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64" name="Google Shape;564;g22e55df5c47_2_137"/>
          <p:cNvPicPr preferRelativeResize="0"/>
          <p:nvPr/>
        </p:nvPicPr>
        <p:blipFill>
          <a:blip r:embed="rId3">
            <a:alphaModFix/>
          </a:blip>
          <a:stretch>
            <a:fillRect/>
          </a:stretch>
        </p:blipFill>
        <p:spPr>
          <a:xfrm>
            <a:off x="229925" y="1128750"/>
            <a:ext cx="4288350" cy="2720600"/>
          </a:xfrm>
          <a:prstGeom prst="rect">
            <a:avLst/>
          </a:prstGeom>
          <a:noFill/>
          <a:ln>
            <a:noFill/>
          </a:ln>
        </p:spPr>
      </p:pic>
      <p:pic>
        <p:nvPicPr>
          <p:cNvPr id="565" name="Google Shape;565;g22e55df5c47_2_137"/>
          <p:cNvPicPr preferRelativeResize="0"/>
          <p:nvPr/>
        </p:nvPicPr>
        <p:blipFill>
          <a:blip r:embed="rId4">
            <a:alphaModFix/>
          </a:blip>
          <a:stretch>
            <a:fillRect/>
          </a:stretch>
        </p:blipFill>
        <p:spPr>
          <a:xfrm>
            <a:off x="4583875" y="1432063"/>
            <a:ext cx="4437276" cy="2258850"/>
          </a:xfrm>
          <a:prstGeom prst="rect">
            <a:avLst/>
          </a:prstGeom>
          <a:noFill/>
          <a:ln>
            <a:noFill/>
          </a:ln>
        </p:spPr>
      </p:pic>
      <p:sp>
        <p:nvSpPr>
          <p:cNvPr id="566" name="Google Shape;566;g22e55df5c47_2_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Business Case</a:t>
            </a:r>
            <a:endParaRPr>
              <a:latin typeface="Calibri"/>
              <a:ea typeface="Calibri"/>
              <a:cs typeface="Calibri"/>
              <a:sym typeface="Calibri"/>
            </a:endParaRPr>
          </a:p>
        </p:txBody>
      </p:sp>
      <p:sp>
        <p:nvSpPr>
          <p:cNvPr id="91" name="Google Shape;91;p4"/>
          <p:cNvSpPr txBox="1">
            <a:spLocks noGrp="1"/>
          </p:cNvSpPr>
          <p:nvPr>
            <p:ph type="body" idx="1"/>
          </p:nvPr>
        </p:nvSpPr>
        <p:spPr>
          <a:xfrm>
            <a:off x="311699" y="802825"/>
            <a:ext cx="8278225" cy="45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2000" b="1" i="1" dirty="0">
                <a:solidFill>
                  <a:srgbClr val="000000"/>
                </a:solidFill>
                <a:latin typeface="Calibri"/>
                <a:ea typeface="Calibri"/>
                <a:cs typeface="Calibri"/>
                <a:sym typeface="Calibri"/>
              </a:rPr>
              <a:t>Why do we want to find the best SC2 players for Electronic Sports Teams?</a:t>
            </a:r>
            <a:endParaRPr sz="2000" b="1" i="1" dirty="0">
              <a:solidFill>
                <a:srgbClr val="000000"/>
              </a:solidFill>
              <a:latin typeface="Calibri"/>
              <a:ea typeface="Calibri"/>
              <a:cs typeface="Calibri"/>
              <a:sym typeface="Calibri"/>
            </a:endParaRPr>
          </a:p>
          <a:p>
            <a:pPr marL="457200" lvl="0" indent="0" algn="l" rtl="0">
              <a:lnSpc>
                <a:spcPct val="115000"/>
              </a:lnSpc>
              <a:spcBef>
                <a:spcPts val="1200"/>
              </a:spcBef>
              <a:spcAft>
                <a:spcPts val="1200"/>
              </a:spcAft>
              <a:buNone/>
            </a:pPr>
            <a:endParaRPr sz="2000" dirty="0">
              <a:solidFill>
                <a:srgbClr val="000000"/>
              </a:solidFill>
              <a:latin typeface="Calibri"/>
              <a:ea typeface="Calibri"/>
              <a:cs typeface="Calibri"/>
              <a:sym typeface="Calibri"/>
            </a:endParaRPr>
          </a:p>
        </p:txBody>
      </p:sp>
      <p:pic>
        <p:nvPicPr>
          <p:cNvPr id="92" name="Google Shape;92;p4"/>
          <p:cNvPicPr preferRelativeResize="0"/>
          <p:nvPr/>
        </p:nvPicPr>
        <p:blipFill rotWithShape="1">
          <a:blip r:embed="rId3">
            <a:alphaModFix/>
          </a:blip>
          <a:srcRect/>
          <a:stretch/>
        </p:blipFill>
        <p:spPr>
          <a:xfrm>
            <a:off x="579863" y="3005200"/>
            <a:ext cx="3816112" cy="1658025"/>
          </a:xfrm>
          <a:prstGeom prst="rect">
            <a:avLst/>
          </a:prstGeom>
          <a:noFill/>
          <a:ln w="28575" cap="flat" cmpd="sng">
            <a:solidFill>
              <a:schemeClr val="accent1"/>
            </a:solidFill>
            <a:prstDash val="solid"/>
            <a:round/>
            <a:headEnd type="none" w="sm" len="sm"/>
            <a:tailEnd type="none" w="sm" len="sm"/>
          </a:ln>
        </p:spPr>
      </p:pic>
      <p:sp>
        <p:nvSpPr>
          <p:cNvPr id="93" name="Google Shape;93;p4"/>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4" name="Google Shape;94;p4"/>
          <p:cNvPicPr preferRelativeResize="0"/>
          <p:nvPr/>
        </p:nvPicPr>
        <p:blipFill>
          <a:blip r:embed="rId4">
            <a:alphaModFix/>
          </a:blip>
          <a:stretch>
            <a:fillRect/>
          </a:stretch>
        </p:blipFill>
        <p:spPr>
          <a:xfrm>
            <a:off x="4745600" y="1335500"/>
            <a:ext cx="3949235" cy="3327725"/>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95" name="Google Shape;95;p4"/>
          <p:cNvSpPr txBox="1"/>
          <p:nvPr/>
        </p:nvSpPr>
        <p:spPr>
          <a:xfrm>
            <a:off x="311699" y="1348950"/>
            <a:ext cx="4368326" cy="148883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800"/>
              <a:buFont typeface="Arial"/>
              <a:buNone/>
            </a:pPr>
            <a:r>
              <a:rPr lang="en-US" sz="1300" dirty="0">
                <a:latin typeface="Calibri"/>
                <a:ea typeface="Calibri"/>
                <a:cs typeface="Calibri"/>
                <a:sym typeface="Calibri"/>
              </a:rPr>
              <a:t>Esports Industry Valuation at $3.5billion (22% Growth)</a:t>
            </a:r>
            <a:endParaRPr sz="1300" dirty="0">
              <a:latin typeface="Calibri"/>
              <a:ea typeface="Calibri"/>
              <a:cs typeface="Calibri"/>
              <a:sym typeface="Calibri"/>
            </a:endParaRPr>
          </a:p>
          <a:p>
            <a:pPr marL="457200" lvl="0" indent="-311150" algn="l" rtl="0">
              <a:lnSpc>
                <a:spcPct val="115000"/>
              </a:lnSpc>
              <a:spcBef>
                <a:spcPts val="1200"/>
              </a:spcBef>
              <a:spcAft>
                <a:spcPts val="0"/>
              </a:spcAft>
              <a:buClr>
                <a:srgbClr val="000000"/>
              </a:buClr>
              <a:buSzPts val="1300"/>
              <a:buFont typeface="Calibri"/>
              <a:buChar char="●"/>
            </a:pPr>
            <a:r>
              <a:rPr lang="en-US" sz="1300" dirty="0">
                <a:latin typeface="Calibri"/>
                <a:ea typeface="Calibri"/>
                <a:cs typeface="Calibri"/>
                <a:sym typeface="Calibri"/>
              </a:rPr>
              <a:t>Prize Pool</a:t>
            </a:r>
            <a:endParaRPr sz="1300" dirty="0">
              <a:latin typeface="Calibri"/>
              <a:ea typeface="Calibri"/>
              <a:cs typeface="Calibri"/>
              <a:sym typeface="Calibri"/>
            </a:endParaRPr>
          </a:p>
          <a:p>
            <a:pPr marL="457200" lvl="0" indent="-311150" algn="l" rtl="0">
              <a:lnSpc>
                <a:spcPct val="115000"/>
              </a:lnSpc>
              <a:spcBef>
                <a:spcPts val="0"/>
              </a:spcBef>
              <a:spcAft>
                <a:spcPts val="0"/>
              </a:spcAft>
              <a:buClr>
                <a:srgbClr val="000000"/>
              </a:buClr>
              <a:buSzPts val="1300"/>
              <a:buFont typeface="Calibri"/>
              <a:buChar char="●"/>
            </a:pPr>
            <a:r>
              <a:rPr lang="en-US" sz="1300" dirty="0">
                <a:latin typeface="Calibri"/>
                <a:ea typeface="Calibri"/>
                <a:cs typeface="Calibri"/>
                <a:sym typeface="Calibri"/>
              </a:rPr>
              <a:t>Sponsors</a:t>
            </a:r>
            <a:endParaRPr sz="1300" dirty="0">
              <a:latin typeface="Calibri"/>
              <a:ea typeface="Calibri"/>
              <a:cs typeface="Calibri"/>
              <a:sym typeface="Calibri"/>
            </a:endParaRPr>
          </a:p>
          <a:p>
            <a:pPr marL="457200" lvl="0" indent="-311150" algn="l" rtl="0">
              <a:lnSpc>
                <a:spcPct val="115000"/>
              </a:lnSpc>
              <a:spcBef>
                <a:spcPts val="0"/>
              </a:spcBef>
              <a:spcAft>
                <a:spcPts val="0"/>
              </a:spcAft>
              <a:buClr>
                <a:srgbClr val="000000"/>
              </a:buClr>
              <a:buSzPts val="1300"/>
              <a:buFont typeface="Calibri"/>
              <a:buChar char="●"/>
            </a:pPr>
            <a:r>
              <a:rPr lang="en-US" sz="1300" dirty="0">
                <a:latin typeface="Calibri"/>
                <a:ea typeface="Calibri"/>
                <a:cs typeface="Calibri"/>
                <a:sym typeface="Calibri"/>
              </a:rPr>
              <a:t>Recognition</a:t>
            </a:r>
            <a:endParaRPr sz="1300" dirty="0">
              <a:latin typeface="Calibri"/>
              <a:ea typeface="Calibri"/>
              <a:cs typeface="Calibri"/>
              <a:sym typeface="Calibri"/>
            </a:endParaRPr>
          </a:p>
          <a:p>
            <a:pPr marL="457200" lvl="0" indent="-311150" algn="l" rtl="0">
              <a:lnSpc>
                <a:spcPct val="115000"/>
              </a:lnSpc>
              <a:spcBef>
                <a:spcPts val="0"/>
              </a:spcBef>
              <a:spcAft>
                <a:spcPts val="0"/>
              </a:spcAft>
              <a:buClr>
                <a:srgbClr val="000000"/>
              </a:buClr>
              <a:buSzPts val="1300"/>
              <a:buFont typeface="Calibri"/>
              <a:buChar char="●"/>
            </a:pPr>
            <a:r>
              <a:rPr lang="en-US" sz="1300" dirty="0">
                <a:latin typeface="Calibri"/>
                <a:ea typeface="Calibri"/>
                <a:cs typeface="Calibri"/>
                <a:sym typeface="Calibri"/>
              </a:rPr>
              <a:t>Merchandise Sales</a:t>
            </a:r>
            <a:endParaRPr sz="1300" dirty="0">
              <a:latin typeface="Open Sans"/>
              <a:ea typeface="Open Sans"/>
              <a:cs typeface="Open Sans"/>
              <a:sym typeface="Open Sans"/>
            </a:endParaRPr>
          </a:p>
        </p:txBody>
      </p:sp>
      <p:sp>
        <p:nvSpPr>
          <p:cNvPr id="96" name="Google Shape;9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g22e55df5c47_2_127"/>
          <p:cNvSpPr txBox="1">
            <a:spLocks noGrp="1"/>
          </p:cNvSpPr>
          <p:nvPr>
            <p:ph type="title"/>
          </p:nvPr>
        </p:nvSpPr>
        <p:spPr>
          <a:xfrm>
            <a:off x="349825" y="-12175"/>
            <a:ext cx="94068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10 - Naive Bayes</a:t>
            </a:r>
            <a:endParaRPr sz="3140">
              <a:latin typeface="Calibri"/>
              <a:ea typeface="Calibri"/>
              <a:cs typeface="Calibri"/>
              <a:sym typeface="Calibri"/>
            </a:endParaRPr>
          </a:p>
        </p:txBody>
      </p:sp>
      <p:sp>
        <p:nvSpPr>
          <p:cNvPr id="572" name="Google Shape;572;g22e55df5c47_2_127"/>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3" name="Google Shape;573;g22e55df5c47_2_127"/>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Naive Bayes model. The misclassification rate is 0.065.</a:t>
            </a:r>
            <a:endParaRPr sz="1500" dirty="0">
              <a:latin typeface="Calibri"/>
              <a:ea typeface="Calibri"/>
              <a:cs typeface="Calibri"/>
              <a:sym typeface="Calibri"/>
            </a:endParaRPr>
          </a:p>
        </p:txBody>
      </p:sp>
      <p:sp>
        <p:nvSpPr>
          <p:cNvPr id="574" name="Google Shape;574;g22e55df5c47_2_127"/>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75" name="Google Shape;575;g22e55df5c47_2_127"/>
          <p:cNvPicPr preferRelativeResize="0"/>
          <p:nvPr/>
        </p:nvPicPr>
        <p:blipFill>
          <a:blip r:embed="rId3">
            <a:alphaModFix/>
          </a:blip>
          <a:stretch>
            <a:fillRect/>
          </a:stretch>
        </p:blipFill>
        <p:spPr>
          <a:xfrm>
            <a:off x="238400" y="1525075"/>
            <a:ext cx="4023550" cy="1927950"/>
          </a:xfrm>
          <a:prstGeom prst="rect">
            <a:avLst/>
          </a:prstGeom>
          <a:noFill/>
          <a:ln>
            <a:noFill/>
          </a:ln>
        </p:spPr>
      </p:pic>
      <p:pic>
        <p:nvPicPr>
          <p:cNvPr id="576" name="Google Shape;576;g22e55df5c47_2_127"/>
          <p:cNvPicPr preferRelativeResize="0"/>
          <p:nvPr/>
        </p:nvPicPr>
        <p:blipFill>
          <a:blip r:embed="rId4">
            <a:alphaModFix/>
          </a:blip>
          <a:stretch>
            <a:fillRect/>
          </a:stretch>
        </p:blipFill>
        <p:spPr>
          <a:xfrm>
            <a:off x="4343050" y="1370125"/>
            <a:ext cx="4678095" cy="2237851"/>
          </a:xfrm>
          <a:prstGeom prst="rect">
            <a:avLst/>
          </a:prstGeom>
          <a:noFill/>
          <a:ln>
            <a:noFill/>
          </a:ln>
        </p:spPr>
      </p:pic>
      <p:sp>
        <p:nvSpPr>
          <p:cNvPr id="577" name="Google Shape;577;g22e55df5c47_2_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g22e55df5c47_2_114"/>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11 - Decision Tree (UnPruned)</a:t>
            </a:r>
            <a:endParaRPr sz="3140">
              <a:latin typeface="Calibri"/>
              <a:ea typeface="Calibri"/>
              <a:cs typeface="Calibri"/>
              <a:sym typeface="Calibri"/>
            </a:endParaRPr>
          </a:p>
        </p:txBody>
      </p:sp>
      <p:sp>
        <p:nvSpPr>
          <p:cNvPr id="583" name="Google Shape;583;g22e55df5c47_2_114"/>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84" name="Google Shape;584;g22e55df5c47_2_114"/>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an unpruned decision tree model. The misclassification rate 0.039.</a:t>
            </a:r>
            <a:endParaRPr sz="1500" dirty="0">
              <a:latin typeface="Calibri"/>
              <a:ea typeface="Calibri"/>
              <a:cs typeface="Calibri"/>
              <a:sym typeface="Calibri"/>
            </a:endParaRPr>
          </a:p>
        </p:txBody>
      </p:sp>
      <p:sp>
        <p:nvSpPr>
          <p:cNvPr id="585" name="Google Shape;585;g22e55df5c47_2_114"/>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86" name="Google Shape;586;g22e55df5c47_2_114"/>
          <p:cNvPicPr preferRelativeResize="0"/>
          <p:nvPr/>
        </p:nvPicPr>
        <p:blipFill>
          <a:blip r:embed="rId3">
            <a:alphaModFix/>
          </a:blip>
          <a:stretch>
            <a:fillRect/>
          </a:stretch>
        </p:blipFill>
        <p:spPr>
          <a:xfrm>
            <a:off x="304800" y="771424"/>
            <a:ext cx="2284775" cy="1716625"/>
          </a:xfrm>
          <a:prstGeom prst="rect">
            <a:avLst/>
          </a:prstGeom>
          <a:noFill/>
          <a:ln>
            <a:noFill/>
          </a:ln>
        </p:spPr>
      </p:pic>
      <p:pic>
        <p:nvPicPr>
          <p:cNvPr id="587" name="Google Shape;587;g22e55df5c47_2_114"/>
          <p:cNvPicPr preferRelativeResize="0"/>
          <p:nvPr/>
        </p:nvPicPr>
        <p:blipFill>
          <a:blip r:embed="rId4">
            <a:alphaModFix/>
          </a:blip>
          <a:stretch>
            <a:fillRect/>
          </a:stretch>
        </p:blipFill>
        <p:spPr>
          <a:xfrm>
            <a:off x="2683975" y="1107975"/>
            <a:ext cx="2900950" cy="2746275"/>
          </a:xfrm>
          <a:prstGeom prst="rect">
            <a:avLst/>
          </a:prstGeom>
          <a:noFill/>
          <a:ln>
            <a:noFill/>
          </a:ln>
        </p:spPr>
      </p:pic>
      <p:pic>
        <p:nvPicPr>
          <p:cNvPr id="588" name="Google Shape;588;g22e55df5c47_2_114"/>
          <p:cNvPicPr preferRelativeResize="0"/>
          <p:nvPr/>
        </p:nvPicPr>
        <p:blipFill>
          <a:blip r:embed="rId5">
            <a:alphaModFix/>
          </a:blip>
          <a:stretch>
            <a:fillRect/>
          </a:stretch>
        </p:blipFill>
        <p:spPr>
          <a:xfrm>
            <a:off x="304800" y="2488048"/>
            <a:ext cx="2284775" cy="1706342"/>
          </a:xfrm>
          <a:prstGeom prst="rect">
            <a:avLst/>
          </a:prstGeom>
          <a:noFill/>
          <a:ln>
            <a:noFill/>
          </a:ln>
        </p:spPr>
      </p:pic>
      <p:pic>
        <p:nvPicPr>
          <p:cNvPr id="589" name="Google Shape;589;g22e55df5c47_2_114"/>
          <p:cNvPicPr preferRelativeResize="0"/>
          <p:nvPr/>
        </p:nvPicPr>
        <p:blipFill>
          <a:blip r:embed="rId6">
            <a:alphaModFix/>
          </a:blip>
          <a:stretch>
            <a:fillRect/>
          </a:stretch>
        </p:blipFill>
        <p:spPr>
          <a:xfrm>
            <a:off x="5679325" y="1615725"/>
            <a:ext cx="3345501" cy="1469676"/>
          </a:xfrm>
          <a:prstGeom prst="rect">
            <a:avLst/>
          </a:prstGeom>
          <a:noFill/>
          <a:ln>
            <a:noFill/>
          </a:ln>
        </p:spPr>
      </p:pic>
      <p:sp>
        <p:nvSpPr>
          <p:cNvPr id="590" name="Google Shape;590;g22e55df5c47_2_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22e55df5c47_2_98"/>
          <p:cNvSpPr txBox="1">
            <a:spLocks noGrp="1"/>
          </p:cNvSpPr>
          <p:nvPr>
            <p:ph type="title"/>
          </p:nvPr>
        </p:nvSpPr>
        <p:spPr>
          <a:xfrm>
            <a:off x="324175" y="-12175"/>
            <a:ext cx="94323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12 - Decision Tree (Pruned) </a:t>
            </a:r>
            <a:endParaRPr sz="3140">
              <a:latin typeface="Calibri"/>
              <a:ea typeface="Calibri"/>
              <a:cs typeface="Calibri"/>
              <a:sym typeface="Calibri"/>
            </a:endParaRPr>
          </a:p>
        </p:txBody>
      </p:sp>
      <p:sp>
        <p:nvSpPr>
          <p:cNvPr id="596" name="Google Shape;596;g22e55df5c47_2_98"/>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97" name="Google Shape;597;g22e55df5c47_2_98"/>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decision tree model with 4 splits. The misclassification rate is at 0.0339.</a:t>
            </a:r>
            <a:endParaRPr sz="1500" dirty="0">
              <a:latin typeface="Calibri"/>
              <a:ea typeface="Calibri"/>
              <a:cs typeface="Calibri"/>
              <a:sym typeface="Calibri"/>
            </a:endParaRPr>
          </a:p>
        </p:txBody>
      </p:sp>
      <p:sp>
        <p:nvSpPr>
          <p:cNvPr id="598" name="Google Shape;598;g22e55df5c47_2_98"/>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99" name="Google Shape;599;g22e55df5c47_2_98"/>
          <p:cNvPicPr preferRelativeResize="0"/>
          <p:nvPr/>
        </p:nvPicPr>
        <p:blipFill>
          <a:blip r:embed="rId3">
            <a:alphaModFix/>
          </a:blip>
          <a:stretch>
            <a:fillRect/>
          </a:stretch>
        </p:blipFill>
        <p:spPr>
          <a:xfrm>
            <a:off x="227850" y="855550"/>
            <a:ext cx="2405125" cy="1534275"/>
          </a:xfrm>
          <a:prstGeom prst="rect">
            <a:avLst/>
          </a:prstGeom>
          <a:noFill/>
          <a:ln>
            <a:noFill/>
          </a:ln>
        </p:spPr>
      </p:pic>
      <p:pic>
        <p:nvPicPr>
          <p:cNvPr id="600" name="Google Shape;600;g22e55df5c47_2_98"/>
          <p:cNvPicPr preferRelativeResize="0"/>
          <p:nvPr/>
        </p:nvPicPr>
        <p:blipFill>
          <a:blip r:embed="rId4">
            <a:alphaModFix/>
          </a:blip>
          <a:stretch>
            <a:fillRect/>
          </a:stretch>
        </p:blipFill>
        <p:spPr>
          <a:xfrm>
            <a:off x="5147925" y="855551"/>
            <a:ext cx="3609706" cy="3251100"/>
          </a:xfrm>
          <a:prstGeom prst="rect">
            <a:avLst/>
          </a:prstGeom>
          <a:noFill/>
          <a:ln>
            <a:noFill/>
          </a:ln>
        </p:spPr>
      </p:pic>
      <p:pic>
        <p:nvPicPr>
          <p:cNvPr id="601" name="Google Shape;601;g22e55df5c47_2_98"/>
          <p:cNvPicPr preferRelativeResize="0"/>
          <p:nvPr/>
        </p:nvPicPr>
        <p:blipFill>
          <a:blip r:embed="rId5">
            <a:alphaModFix/>
          </a:blip>
          <a:stretch>
            <a:fillRect/>
          </a:stretch>
        </p:blipFill>
        <p:spPr>
          <a:xfrm>
            <a:off x="2832076" y="855550"/>
            <a:ext cx="2116738" cy="1534275"/>
          </a:xfrm>
          <a:prstGeom prst="rect">
            <a:avLst/>
          </a:prstGeom>
          <a:noFill/>
          <a:ln>
            <a:noFill/>
          </a:ln>
        </p:spPr>
      </p:pic>
      <p:pic>
        <p:nvPicPr>
          <p:cNvPr id="602" name="Google Shape;602;g22e55df5c47_2_98"/>
          <p:cNvPicPr preferRelativeResize="0"/>
          <p:nvPr/>
        </p:nvPicPr>
        <p:blipFill>
          <a:blip r:embed="rId6">
            <a:alphaModFix/>
          </a:blip>
          <a:stretch>
            <a:fillRect/>
          </a:stretch>
        </p:blipFill>
        <p:spPr>
          <a:xfrm>
            <a:off x="227850" y="2511625"/>
            <a:ext cx="4720975" cy="1633600"/>
          </a:xfrm>
          <a:prstGeom prst="rect">
            <a:avLst/>
          </a:prstGeom>
          <a:noFill/>
          <a:ln>
            <a:noFill/>
          </a:ln>
        </p:spPr>
      </p:pic>
      <p:sp>
        <p:nvSpPr>
          <p:cNvPr id="603" name="Google Shape;603;g22e55df5c47_2_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22e55df5c47_2_88"/>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13 - Boosted Tree</a:t>
            </a:r>
            <a:endParaRPr sz="3140">
              <a:latin typeface="Calibri"/>
              <a:ea typeface="Calibri"/>
              <a:cs typeface="Calibri"/>
              <a:sym typeface="Calibri"/>
            </a:endParaRPr>
          </a:p>
        </p:txBody>
      </p:sp>
      <p:sp>
        <p:nvSpPr>
          <p:cNvPr id="609" name="Google Shape;609;g22e55df5c47_2_88"/>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0" name="Google Shape;610;g22e55df5c47_2_88"/>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boosted tree model. The misclassification rate is 0.0295.</a:t>
            </a:r>
            <a:endParaRPr sz="1500" dirty="0">
              <a:latin typeface="Calibri"/>
              <a:ea typeface="Calibri"/>
              <a:cs typeface="Calibri"/>
              <a:sym typeface="Calibri"/>
            </a:endParaRPr>
          </a:p>
        </p:txBody>
      </p:sp>
      <p:sp>
        <p:nvSpPr>
          <p:cNvPr id="611" name="Google Shape;611;g22e55df5c47_2_88"/>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12" name="Google Shape;612;g22e55df5c47_2_88"/>
          <p:cNvPicPr preferRelativeResize="0"/>
          <p:nvPr/>
        </p:nvPicPr>
        <p:blipFill>
          <a:blip r:embed="rId3">
            <a:alphaModFix/>
          </a:blip>
          <a:stretch>
            <a:fillRect/>
          </a:stretch>
        </p:blipFill>
        <p:spPr>
          <a:xfrm>
            <a:off x="242200" y="855551"/>
            <a:ext cx="3150030" cy="3251101"/>
          </a:xfrm>
          <a:prstGeom prst="rect">
            <a:avLst/>
          </a:prstGeom>
          <a:noFill/>
          <a:ln>
            <a:noFill/>
          </a:ln>
        </p:spPr>
      </p:pic>
      <p:pic>
        <p:nvPicPr>
          <p:cNvPr id="613" name="Google Shape;613;g22e55df5c47_2_88"/>
          <p:cNvPicPr preferRelativeResize="0"/>
          <p:nvPr/>
        </p:nvPicPr>
        <p:blipFill>
          <a:blip r:embed="rId4">
            <a:alphaModFix/>
          </a:blip>
          <a:stretch>
            <a:fillRect/>
          </a:stretch>
        </p:blipFill>
        <p:spPr>
          <a:xfrm>
            <a:off x="3468430" y="1267239"/>
            <a:ext cx="5536769" cy="2443602"/>
          </a:xfrm>
          <a:prstGeom prst="rect">
            <a:avLst/>
          </a:prstGeom>
          <a:noFill/>
          <a:ln>
            <a:noFill/>
          </a:ln>
        </p:spPr>
      </p:pic>
      <p:sp>
        <p:nvSpPr>
          <p:cNvPr id="614" name="Google Shape;614;g22e55df5c47_2_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22e55df5c47_2_70"/>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140">
                <a:latin typeface="Calibri"/>
                <a:ea typeface="Calibri"/>
                <a:cs typeface="Calibri"/>
                <a:sym typeface="Calibri"/>
              </a:rPr>
              <a:t>Model 14 - Bootstrap Tree</a:t>
            </a:r>
            <a:endParaRPr sz="3140">
              <a:latin typeface="Calibri"/>
              <a:ea typeface="Calibri"/>
              <a:cs typeface="Calibri"/>
              <a:sym typeface="Calibri"/>
            </a:endParaRPr>
          </a:p>
        </p:txBody>
      </p:sp>
      <p:sp>
        <p:nvSpPr>
          <p:cNvPr id="620" name="Google Shape;620;g22e55df5c47_2_7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21" name="Google Shape;621;g22e55df5c47_2_70"/>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bootstrap tree model. The misclassification rate is 0.0236.</a:t>
            </a:r>
            <a:endParaRPr sz="1500" dirty="0">
              <a:latin typeface="Calibri"/>
              <a:ea typeface="Calibri"/>
              <a:cs typeface="Calibri"/>
              <a:sym typeface="Calibri"/>
            </a:endParaRPr>
          </a:p>
        </p:txBody>
      </p:sp>
      <p:sp>
        <p:nvSpPr>
          <p:cNvPr id="622" name="Google Shape;622;g22e55df5c47_2_70"/>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23" name="Google Shape;623;g22e55df5c47_2_70"/>
          <p:cNvPicPr preferRelativeResize="0"/>
          <p:nvPr/>
        </p:nvPicPr>
        <p:blipFill>
          <a:blip r:embed="rId3">
            <a:alphaModFix/>
          </a:blip>
          <a:stretch>
            <a:fillRect/>
          </a:stretch>
        </p:blipFill>
        <p:spPr>
          <a:xfrm>
            <a:off x="208600" y="863489"/>
            <a:ext cx="3065324" cy="3251101"/>
          </a:xfrm>
          <a:prstGeom prst="rect">
            <a:avLst/>
          </a:prstGeom>
          <a:noFill/>
          <a:ln>
            <a:noFill/>
          </a:ln>
        </p:spPr>
      </p:pic>
      <p:pic>
        <p:nvPicPr>
          <p:cNvPr id="624" name="Google Shape;624;g22e55df5c47_2_70"/>
          <p:cNvPicPr preferRelativeResize="0"/>
          <p:nvPr/>
        </p:nvPicPr>
        <p:blipFill>
          <a:blip r:embed="rId4">
            <a:alphaModFix/>
          </a:blip>
          <a:stretch>
            <a:fillRect/>
          </a:stretch>
        </p:blipFill>
        <p:spPr>
          <a:xfrm>
            <a:off x="3399674" y="1196989"/>
            <a:ext cx="5621476" cy="2450476"/>
          </a:xfrm>
          <a:prstGeom prst="rect">
            <a:avLst/>
          </a:prstGeom>
          <a:noFill/>
          <a:ln>
            <a:noFill/>
          </a:ln>
        </p:spPr>
      </p:pic>
      <p:sp>
        <p:nvSpPr>
          <p:cNvPr id="625" name="Google Shape;625;g22e55df5c47_2_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22e55df5c47_2_61"/>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Model 15 - K-NN</a:t>
            </a:r>
            <a:endParaRPr>
              <a:latin typeface="Calibri"/>
              <a:ea typeface="Calibri"/>
              <a:cs typeface="Calibri"/>
              <a:sym typeface="Calibri"/>
            </a:endParaRPr>
          </a:p>
        </p:txBody>
      </p:sp>
      <p:sp>
        <p:nvSpPr>
          <p:cNvPr id="631" name="Google Shape;631;g22e55df5c47_2_61"/>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32" name="Google Shape;632;g22e55df5c47_2_61"/>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solidFill>
                  <a:srgbClr val="333300"/>
                </a:solidFill>
                <a:latin typeface="Calibri"/>
                <a:ea typeface="Calibri"/>
                <a:cs typeface="Calibri"/>
                <a:sym typeface="Calibri"/>
              </a:rPr>
              <a:t>This is a K-NN model with a sensitivity rate of 0.026 on test partition.</a:t>
            </a:r>
            <a:endParaRPr sz="1500" dirty="0">
              <a:latin typeface="Calibri"/>
              <a:ea typeface="Calibri"/>
              <a:cs typeface="Calibri"/>
              <a:sym typeface="Calibri"/>
            </a:endParaRPr>
          </a:p>
        </p:txBody>
      </p:sp>
      <p:sp>
        <p:nvSpPr>
          <p:cNvPr id="633" name="Google Shape;633;g22e55df5c47_2_61"/>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34" name="Google Shape;634;g22e55df5c47_2_61"/>
          <p:cNvPicPr preferRelativeResize="0"/>
          <p:nvPr/>
        </p:nvPicPr>
        <p:blipFill>
          <a:blip r:embed="rId3">
            <a:alphaModFix/>
          </a:blip>
          <a:stretch>
            <a:fillRect/>
          </a:stretch>
        </p:blipFill>
        <p:spPr>
          <a:xfrm>
            <a:off x="205225" y="1337125"/>
            <a:ext cx="4136574" cy="2229350"/>
          </a:xfrm>
          <a:prstGeom prst="rect">
            <a:avLst/>
          </a:prstGeom>
          <a:noFill/>
          <a:ln>
            <a:noFill/>
          </a:ln>
        </p:spPr>
      </p:pic>
      <p:pic>
        <p:nvPicPr>
          <p:cNvPr id="635" name="Google Shape;635;g22e55df5c47_2_61"/>
          <p:cNvPicPr preferRelativeResize="0"/>
          <p:nvPr/>
        </p:nvPicPr>
        <p:blipFill rotWithShape="1">
          <a:blip r:embed="rId4">
            <a:alphaModFix/>
          </a:blip>
          <a:srcRect t="2353"/>
          <a:stretch/>
        </p:blipFill>
        <p:spPr>
          <a:xfrm>
            <a:off x="4383125" y="1363938"/>
            <a:ext cx="4638025" cy="2229350"/>
          </a:xfrm>
          <a:prstGeom prst="rect">
            <a:avLst/>
          </a:prstGeom>
          <a:noFill/>
          <a:ln>
            <a:noFill/>
          </a:ln>
        </p:spPr>
      </p:pic>
      <p:sp>
        <p:nvSpPr>
          <p:cNvPr id="636" name="Google Shape;636;g22e55df5c47_2_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22e55df5c47_2_51"/>
          <p:cNvSpPr txBox="1">
            <a:spLocks noGrp="1"/>
          </p:cNvSpPr>
          <p:nvPr>
            <p:ph type="title"/>
          </p:nvPr>
        </p:nvSpPr>
        <p:spPr>
          <a:xfrm>
            <a:off x="337000" y="-12175"/>
            <a:ext cx="94197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Model 16 - Discriminant Analysis</a:t>
            </a:r>
            <a:endParaRPr>
              <a:latin typeface="Calibri"/>
              <a:ea typeface="Calibri"/>
              <a:cs typeface="Calibri"/>
              <a:sym typeface="Calibri"/>
            </a:endParaRPr>
          </a:p>
        </p:txBody>
      </p:sp>
      <p:sp>
        <p:nvSpPr>
          <p:cNvPr id="642" name="Google Shape;642;g22e55df5c47_2_51"/>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3" name="Google Shape;643;g22e55df5c47_2_51"/>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latin typeface="Calibri"/>
                <a:ea typeface="Calibri"/>
                <a:cs typeface="Calibri"/>
                <a:sym typeface="Calibri"/>
              </a:rPr>
              <a:t>This is a Discriminant Analysis with a  misclassification rate of 8.84% on test partition.</a:t>
            </a:r>
            <a:endParaRPr sz="1500" dirty="0">
              <a:latin typeface="Calibri"/>
              <a:ea typeface="Calibri"/>
              <a:cs typeface="Calibri"/>
              <a:sym typeface="Calibri"/>
            </a:endParaRPr>
          </a:p>
        </p:txBody>
      </p:sp>
      <p:sp>
        <p:nvSpPr>
          <p:cNvPr id="644" name="Google Shape;644;g22e55df5c47_2_51"/>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45" name="Google Shape;645;g22e55df5c47_2_51"/>
          <p:cNvPicPr preferRelativeResize="0"/>
          <p:nvPr/>
        </p:nvPicPr>
        <p:blipFill>
          <a:blip r:embed="rId3">
            <a:alphaModFix/>
          </a:blip>
          <a:stretch>
            <a:fillRect/>
          </a:stretch>
        </p:blipFill>
        <p:spPr>
          <a:xfrm>
            <a:off x="229375" y="855551"/>
            <a:ext cx="3941131" cy="3251101"/>
          </a:xfrm>
          <a:prstGeom prst="rect">
            <a:avLst/>
          </a:prstGeom>
          <a:noFill/>
          <a:ln>
            <a:noFill/>
          </a:ln>
        </p:spPr>
      </p:pic>
      <p:pic>
        <p:nvPicPr>
          <p:cNvPr id="646" name="Google Shape;646;g22e55df5c47_2_51"/>
          <p:cNvPicPr preferRelativeResize="0"/>
          <p:nvPr/>
        </p:nvPicPr>
        <p:blipFill>
          <a:blip r:embed="rId4">
            <a:alphaModFix/>
          </a:blip>
          <a:stretch>
            <a:fillRect/>
          </a:stretch>
        </p:blipFill>
        <p:spPr>
          <a:xfrm>
            <a:off x="4245925" y="863500"/>
            <a:ext cx="4712000" cy="3251100"/>
          </a:xfrm>
          <a:prstGeom prst="rect">
            <a:avLst/>
          </a:prstGeom>
          <a:noFill/>
          <a:ln>
            <a:noFill/>
          </a:ln>
        </p:spPr>
      </p:pic>
      <p:sp>
        <p:nvSpPr>
          <p:cNvPr id="647" name="Google Shape;647;g22e55df5c47_2_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22e55df5c47_1_85"/>
          <p:cNvSpPr txBox="1">
            <a:spLocks noGrp="1"/>
          </p:cNvSpPr>
          <p:nvPr>
            <p:ph type="title"/>
          </p:nvPr>
        </p:nvSpPr>
        <p:spPr>
          <a:xfrm>
            <a:off x="234375" y="-12175"/>
            <a:ext cx="9513000" cy="1040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600"/>
              <a:buNone/>
            </a:pPr>
            <a:r>
              <a:rPr lang="en-US" sz="3240" dirty="0">
                <a:latin typeface="Calibri"/>
                <a:ea typeface="Calibri"/>
                <a:cs typeface="Calibri"/>
                <a:sym typeface="Calibri"/>
              </a:rPr>
              <a:t>Model 17: Ensemble 1 - NN1,Bootstrap</a:t>
            </a:r>
            <a:endParaRPr sz="3240" dirty="0">
              <a:latin typeface="Calibri"/>
              <a:ea typeface="Calibri"/>
              <a:cs typeface="Calibri"/>
              <a:sym typeface="Calibri"/>
            </a:endParaRPr>
          </a:p>
        </p:txBody>
      </p:sp>
      <p:sp>
        <p:nvSpPr>
          <p:cNvPr id="653" name="Google Shape;653;g22e55df5c47_1_85"/>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54" name="Google Shape;654;g22e55df5c47_1_85"/>
          <p:cNvPicPr preferRelativeResize="0"/>
          <p:nvPr/>
        </p:nvPicPr>
        <p:blipFill>
          <a:blip r:embed="rId3">
            <a:alphaModFix/>
          </a:blip>
          <a:stretch>
            <a:fillRect/>
          </a:stretch>
        </p:blipFill>
        <p:spPr>
          <a:xfrm>
            <a:off x="234375" y="811688"/>
            <a:ext cx="7605559" cy="1382150"/>
          </a:xfrm>
          <a:prstGeom prst="rect">
            <a:avLst/>
          </a:prstGeom>
          <a:noFill/>
          <a:ln>
            <a:noFill/>
          </a:ln>
        </p:spPr>
      </p:pic>
      <p:pic>
        <p:nvPicPr>
          <p:cNvPr id="655" name="Google Shape;655;g22e55df5c47_1_85"/>
          <p:cNvPicPr preferRelativeResize="0"/>
          <p:nvPr/>
        </p:nvPicPr>
        <p:blipFill rotWithShape="1">
          <a:blip r:embed="rId4">
            <a:alphaModFix/>
          </a:blip>
          <a:srcRect r="58585"/>
          <a:stretch/>
        </p:blipFill>
        <p:spPr>
          <a:xfrm>
            <a:off x="234375" y="2370612"/>
            <a:ext cx="2199926" cy="1847626"/>
          </a:xfrm>
          <a:prstGeom prst="rect">
            <a:avLst/>
          </a:prstGeom>
          <a:noFill/>
          <a:ln>
            <a:noFill/>
          </a:ln>
        </p:spPr>
      </p:pic>
      <p:pic>
        <p:nvPicPr>
          <p:cNvPr id="656" name="Google Shape;656;g22e55df5c47_1_85"/>
          <p:cNvPicPr preferRelativeResize="0"/>
          <p:nvPr/>
        </p:nvPicPr>
        <p:blipFill rotWithShape="1">
          <a:blip r:embed="rId5">
            <a:alphaModFix/>
          </a:blip>
          <a:srcRect r="43400"/>
          <a:stretch/>
        </p:blipFill>
        <p:spPr>
          <a:xfrm>
            <a:off x="7006875" y="811700"/>
            <a:ext cx="1800974" cy="1674000"/>
          </a:xfrm>
          <a:prstGeom prst="rect">
            <a:avLst/>
          </a:prstGeom>
          <a:noFill/>
          <a:ln>
            <a:noFill/>
          </a:ln>
        </p:spPr>
      </p:pic>
      <p:pic>
        <p:nvPicPr>
          <p:cNvPr id="657" name="Google Shape;657;g22e55df5c47_1_85"/>
          <p:cNvPicPr preferRelativeResize="0"/>
          <p:nvPr/>
        </p:nvPicPr>
        <p:blipFill rotWithShape="1">
          <a:blip r:embed="rId4">
            <a:alphaModFix/>
          </a:blip>
          <a:srcRect l="40936" b="66209"/>
          <a:stretch/>
        </p:blipFill>
        <p:spPr>
          <a:xfrm>
            <a:off x="2510488" y="2370626"/>
            <a:ext cx="1655150" cy="329355"/>
          </a:xfrm>
          <a:prstGeom prst="rect">
            <a:avLst/>
          </a:prstGeom>
          <a:noFill/>
          <a:ln>
            <a:noFill/>
          </a:ln>
        </p:spPr>
      </p:pic>
      <p:pic>
        <p:nvPicPr>
          <p:cNvPr id="658" name="Google Shape;658;g22e55df5c47_1_85"/>
          <p:cNvPicPr preferRelativeResize="0"/>
          <p:nvPr/>
        </p:nvPicPr>
        <p:blipFill>
          <a:blip r:embed="rId6">
            <a:alphaModFix/>
          </a:blip>
          <a:stretch>
            <a:fillRect/>
          </a:stretch>
        </p:blipFill>
        <p:spPr>
          <a:xfrm>
            <a:off x="4360271" y="2420900"/>
            <a:ext cx="4783729" cy="1847626"/>
          </a:xfrm>
          <a:prstGeom prst="rect">
            <a:avLst/>
          </a:prstGeom>
          <a:noFill/>
          <a:ln>
            <a:noFill/>
          </a:ln>
        </p:spPr>
      </p:pic>
      <p:sp>
        <p:nvSpPr>
          <p:cNvPr id="659" name="Google Shape;659;g22e55df5c47_1_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47</a:t>
            </a:fld>
            <a:endParaRPr/>
          </a:p>
        </p:txBody>
      </p:sp>
      <p:sp>
        <p:nvSpPr>
          <p:cNvPr id="660" name="Google Shape;660;g22e55df5c47_1_85"/>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500" dirty="0">
                <a:latin typeface="Calibri"/>
                <a:ea typeface="Calibri"/>
                <a:cs typeface="Calibri"/>
                <a:sym typeface="Calibri"/>
              </a:rPr>
              <a:t>This is an Ensemble Model combining Model 9 and Model 14. This model has a misclassification rate at 0.0206. </a:t>
            </a:r>
            <a:endParaRPr sz="1500" dirty="0">
              <a:latin typeface="Calibri"/>
              <a:ea typeface="Calibri"/>
              <a:cs typeface="Calibri"/>
              <a:sym typeface="Calibri"/>
            </a:endParaRPr>
          </a:p>
        </p:txBody>
      </p:sp>
      <p:sp>
        <p:nvSpPr>
          <p:cNvPr id="661" name="Google Shape;661;g22e55df5c47_1_85"/>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62" name="Google Shape;662;g22e55df5c47_1_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r>
              <a:rPr lang="en-US" dirty="0"/>
              <a:t>46</a:t>
            </a: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2e55df5c47_1_97"/>
          <p:cNvSpPr txBox="1">
            <a:spLocks noGrp="1"/>
          </p:cNvSpPr>
          <p:nvPr>
            <p:ph type="title"/>
          </p:nvPr>
        </p:nvSpPr>
        <p:spPr>
          <a:xfrm>
            <a:off x="144500" y="-12175"/>
            <a:ext cx="9419700" cy="70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40"/>
              <a:buNone/>
            </a:pPr>
            <a:r>
              <a:rPr lang="en-US" sz="3246" dirty="0">
                <a:latin typeface="Calibri"/>
                <a:ea typeface="Calibri"/>
                <a:cs typeface="Calibri"/>
                <a:sym typeface="Calibri"/>
              </a:rPr>
              <a:t>Model 18: Ensemble 2 - NN1, NN2, Bootstrap, Logit</a:t>
            </a:r>
            <a:endParaRPr sz="3246" dirty="0">
              <a:latin typeface="Calibri"/>
              <a:ea typeface="Calibri"/>
              <a:cs typeface="Calibri"/>
              <a:sym typeface="Calibri"/>
            </a:endParaRPr>
          </a:p>
        </p:txBody>
      </p:sp>
      <p:sp>
        <p:nvSpPr>
          <p:cNvPr id="668" name="Google Shape;668;g22e55df5c47_1_97"/>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69" name="Google Shape;669;g22e55df5c47_1_97"/>
          <p:cNvPicPr preferRelativeResize="0"/>
          <p:nvPr/>
        </p:nvPicPr>
        <p:blipFill>
          <a:blip r:embed="rId3">
            <a:alphaModFix/>
          </a:blip>
          <a:stretch>
            <a:fillRect/>
          </a:stretch>
        </p:blipFill>
        <p:spPr>
          <a:xfrm>
            <a:off x="230900" y="756501"/>
            <a:ext cx="7211500" cy="1687450"/>
          </a:xfrm>
          <a:prstGeom prst="rect">
            <a:avLst/>
          </a:prstGeom>
          <a:noFill/>
          <a:ln>
            <a:noFill/>
          </a:ln>
        </p:spPr>
      </p:pic>
      <p:pic>
        <p:nvPicPr>
          <p:cNvPr id="670" name="Google Shape;670;g22e55df5c47_1_97"/>
          <p:cNvPicPr preferRelativeResize="0"/>
          <p:nvPr/>
        </p:nvPicPr>
        <p:blipFill>
          <a:blip r:embed="rId4">
            <a:alphaModFix/>
          </a:blip>
          <a:stretch>
            <a:fillRect/>
          </a:stretch>
        </p:blipFill>
        <p:spPr>
          <a:xfrm>
            <a:off x="7211500" y="754325"/>
            <a:ext cx="1736601" cy="1687450"/>
          </a:xfrm>
          <a:prstGeom prst="rect">
            <a:avLst/>
          </a:prstGeom>
          <a:noFill/>
          <a:ln>
            <a:noFill/>
          </a:ln>
        </p:spPr>
      </p:pic>
      <p:pic>
        <p:nvPicPr>
          <p:cNvPr id="671" name="Google Shape;671;g22e55df5c47_1_97"/>
          <p:cNvPicPr preferRelativeResize="0"/>
          <p:nvPr/>
        </p:nvPicPr>
        <p:blipFill>
          <a:blip r:embed="rId5">
            <a:alphaModFix/>
          </a:blip>
          <a:stretch>
            <a:fillRect/>
          </a:stretch>
        </p:blipFill>
        <p:spPr>
          <a:xfrm>
            <a:off x="230900" y="2443950"/>
            <a:ext cx="2238847" cy="1738451"/>
          </a:xfrm>
          <a:prstGeom prst="rect">
            <a:avLst/>
          </a:prstGeom>
          <a:noFill/>
          <a:ln>
            <a:noFill/>
          </a:ln>
        </p:spPr>
      </p:pic>
      <p:sp>
        <p:nvSpPr>
          <p:cNvPr id="672" name="Google Shape;672;g22e55df5c47_1_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48</a:t>
            </a:fld>
            <a:endParaRPr/>
          </a:p>
        </p:txBody>
      </p:sp>
      <p:pic>
        <p:nvPicPr>
          <p:cNvPr id="673" name="Google Shape;673;g22e55df5c47_1_97"/>
          <p:cNvPicPr preferRelativeResize="0"/>
          <p:nvPr/>
        </p:nvPicPr>
        <p:blipFill>
          <a:blip r:embed="rId6">
            <a:alphaModFix/>
          </a:blip>
          <a:stretch>
            <a:fillRect/>
          </a:stretch>
        </p:blipFill>
        <p:spPr>
          <a:xfrm>
            <a:off x="2394799" y="2498249"/>
            <a:ext cx="3616775" cy="742025"/>
          </a:xfrm>
          <a:prstGeom prst="rect">
            <a:avLst/>
          </a:prstGeom>
          <a:noFill/>
          <a:ln>
            <a:noFill/>
          </a:ln>
        </p:spPr>
      </p:pic>
      <p:pic>
        <p:nvPicPr>
          <p:cNvPr id="674" name="Google Shape;674;g22e55df5c47_1_97"/>
          <p:cNvPicPr preferRelativeResize="0"/>
          <p:nvPr/>
        </p:nvPicPr>
        <p:blipFill>
          <a:blip r:embed="rId7">
            <a:alphaModFix/>
          </a:blip>
          <a:stretch>
            <a:fillRect/>
          </a:stretch>
        </p:blipFill>
        <p:spPr>
          <a:xfrm>
            <a:off x="6156450" y="2485000"/>
            <a:ext cx="1736600" cy="1664747"/>
          </a:xfrm>
          <a:prstGeom prst="rect">
            <a:avLst/>
          </a:prstGeom>
          <a:noFill/>
          <a:ln>
            <a:noFill/>
          </a:ln>
        </p:spPr>
      </p:pic>
      <p:pic>
        <p:nvPicPr>
          <p:cNvPr id="675" name="Google Shape;675;g22e55df5c47_1_97"/>
          <p:cNvPicPr preferRelativeResize="0"/>
          <p:nvPr/>
        </p:nvPicPr>
        <p:blipFill>
          <a:blip r:embed="rId8">
            <a:alphaModFix/>
          </a:blip>
          <a:stretch>
            <a:fillRect/>
          </a:stretch>
        </p:blipFill>
        <p:spPr>
          <a:xfrm>
            <a:off x="2394800" y="3294575"/>
            <a:ext cx="3435325" cy="811200"/>
          </a:xfrm>
          <a:prstGeom prst="rect">
            <a:avLst/>
          </a:prstGeom>
          <a:noFill/>
          <a:ln>
            <a:noFill/>
          </a:ln>
        </p:spPr>
      </p:pic>
      <p:sp>
        <p:nvSpPr>
          <p:cNvPr id="676" name="Google Shape;676;g22e55df5c47_1_97"/>
          <p:cNvSpPr/>
          <p:nvPr/>
        </p:nvSpPr>
        <p:spPr>
          <a:xfrm>
            <a:off x="0" y="4398682"/>
            <a:ext cx="9144000" cy="565800"/>
          </a:xfrm>
          <a:prstGeom prst="rect">
            <a:avLst/>
          </a:prstGeom>
          <a:solidFill>
            <a:srgbClr val="FEE0C8"/>
          </a:solidFill>
          <a:ln>
            <a:noFill/>
          </a:ln>
        </p:spPr>
        <p:txBody>
          <a:bodyPr spcFirstLastPara="1" wrap="square" lIns="91425" tIns="45700" rIns="91425" bIns="45700" anchor="ctr" anchorCtr="0">
            <a:noAutofit/>
          </a:bodyPr>
          <a:lstStyle/>
          <a:p>
            <a:pPr marL="285750" marR="0" lvl="0" indent="-317500" algn="l" rtl="0">
              <a:lnSpc>
                <a:spcPct val="100000"/>
              </a:lnSpc>
              <a:spcBef>
                <a:spcPts val="0"/>
              </a:spcBef>
              <a:spcAft>
                <a:spcPts val="0"/>
              </a:spcAft>
              <a:buClr>
                <a:srgbClr val="000000"/>
              </a:buClr>
              <a:buSzPts val="1700"/>
              <a:buFont typeface="Calibri"/>
              <a:buChar char="•"/>
            </a:pPr>
            <a:r>
              <a:rPr lang="en-US" sz="1700">
                <a:latin typeface="Calibri"/>
                <a:ea typeface="Calibri"/>
                <a:cs typeface="Calibri"/>
                <a:sym typeface="Calibri"/>
              </a:rPr>
              <a:t>This is the second Ensemble model which combines Model 4, Model 8, Model 9 and Model 14. The misclassification rate is at 0.0177.</a:t>
            </a:r>
            <a:endParaRPr sz="1700">
              <a:latin typeface="Calibri"/>
              <a:ea typeface="Calibri"/>
              <a:cs typeface="Calibri"/>
              <a:sym typeface="Calibri"/>
            </a:endParaRPr>
          </a:p>
        </p:txBody>
      </p:sp>
      <p:sp>
        <p:nvSpPr>
          <p:cNvPr id="677" name="Google Shape;677;g22e55df5c47_1_97"/>
          <p:cNvSpPr/>
          <p:nvPr/>
        </p:nvSpPr>
        <p:spPr>
          <a:xfrm>
            <a:off x="0" y="4266990"/>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78" name="Google Shape;678;g22e55df5c47_1_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r>
              <a:rPr lang="en-US" dirty="0"/>
              <a:t>47</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22e55df5c47_2_1"/>
          <p:cNvSpPr txBox="1">
            <a:spLocks noGrp="1"/>
          </p:cNvSpPr>
          <p:nvPr>
            <p:ph type="title"/>
          </p:nvPr>
        </p:nvSpPr>
        <p:spPr>
          <a:xfrm>
            <a:off x="3117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Calibri"/>
                <a:ea typeface="Calibri"/>
                <a:cs typeface="Calibri"/>
                <a:sym typeface="Calibri"/>
              </a:rPr>
              <a:t>Breaking down the Dataset</a:t>
            </a:r>
            <a:endParaRPr dirty="0"/>
          </a:p>
        </p:txBody>
      </p:sp>
      <p:sp>
        <p:nvSpPr>
          <p:cNvPr id="102" name="Google Shape;102;g22e55df5c47_2_1"/>
          <p:cNvSpPr txBox="1">
            <a:spLocks noGrp="1"/>
          </p:cNvSpPr>
          <p:nvPr>
            <p:ph type="body" idx="1"/>
          </p:nvPr>
        </p:nvSpPr>
        <p:spPr>
          <a:xfrm>
            <a:off x="311700" y="935900"/>
            <a:ext cx="7869900" cy="492600"/>
          </a:xfrm>
          <a:prstGeom prst="rect">
            <a:avLst/>
          </a:prstGeom>
          <a:ln>
            <a:noFill/>
          </a:ln>
        </p:spPr>
        <p:txBody>
          <a:bodyPr spcFirstLastPara="1" wrap="square" lIns="91425" tIns="91425" rIns="91425" bIns="91425" anchor="t" anchorCtr="0">
            <a:normAutofit fontScale="25000" lnSpcReduction="20000"/>
          </a:bodyPr>
          <a:lstStyle/>
          <a:p>
            <a:pPr marL="457200" lvl="0" indent="-311150" algn="l" rtl="0">
              <a:spcBef>
                <a:spcPts val="0"/>
              </a:spcBef>
              <a:spcAft>
                <a:spcPts val="0"/>
              </a:spcAft>
              <a:buClr>
                <a:srgbClr val="000000"/>
              </a:buClr>
              <a:buSzPct val="100000"/>
              <a:buFont typeface="Calibri"/>
              <a:buChar char="●"/>
            </a:pPr>
            <a:r>
              <a:rPr lang="en-US" sz="5200" dirty="0">
                <a:solidFill>
                  <a:srgbClr val="000000"/>
                </a:solidFill>
                <a:latin typeface="Calibri"/>
                <a:ea typeface="Calibri"/>
                <a:cs typeface="Calibri"/>
                <a:sym typeface="Calibri"/>
              </a:rPr>
              <a:t>1 timestamp = 1/88.5 seconds = 11.3 milliseconds</a:t>
            </a:r>
            <a:endParaRPr sz="5200" dirty="0">
              <a:solidFill>
                <a:srgbClr val="000000"/>
              </a:solidFill>
              <a:latin typeface="Calibri"/>
              <a:ea typeface="Calibri"/>
              <a:cs typeface="Calibri"/>
              <a:sym typeface="Calibri"/>
            </a:endParaRPr>
          </a:p>
          <a:p>
            <a:pPr marL="457200" lvl="0" indent="-311150" algn="l" rtl="0">
              <a:spcBef>
                <a:spcPts val="0"/>
              </a:spcBef>
              <a:spcAft>
                <a:spcPts val="0"/>
              </a:spcAft>
              <a:buClr>
                <a:srgbClr val="000000"/>
              </a:buClr>
              <a:buSzPct val="100000"/>
              <a:buFont typeface="Calibri"/>
              <a:buChar char="●"/>
            </a:pPr>
            <a:r>
              <a:rPr lang="en-US" sz="5200" dirty="0">
                <a:solidFill>
                  <a:srgbClr val="000000"/>
                </a:solidFill>
                <a:latin typeface="Calibri"/>
                <a:ea typeface="Calibri"/>
                <a:cs typeface="Calibri"/>
                <a:sym typeface="Calibri"/>
              </a:rPr>
              <a:t>Action : mouse-click or keystroke</a:t>
            </a:r>
            <a:endParaRPr sz="5200" dirty="0">
              <a:solidFill>
                <a:srgbClr val="000000"/>
              </a:solidFill>
              <a:latin typeface="Calibri"/>
              <a:ea typeface="Calibri"/>
              <a:cs typeface="Calibri"/>
              <a:sym typeface="Calibri"/>
            </a:endParaRPr>
          </a:p>
          <a:p>
            <a:pPr marL="457200" lvl="0" indent="-311150" algn="l" rtl="0">
              <a:spcBef>
                <a:spcPts val="0"/>
              </a:spcBef>
              <a:spcAft>
                <a:spcPts val="0"/>
              </a:spcAft>
              <a:buClr>
                <a:srgbClr val="000000"/>
              </a:buClr>
              <a:buSzPct val="100000"/>
              <a:buFont typeface="Calibri"/>
              <a:buChar char="●"/>
            </a:pPr>
            <a:r>
              <a:rPr lang="en-US" sz="5200" dirty="0">
                <a:solidFill>
                  <a:srgbClr val="000000"/>
                </a:solidFill>
                <a:latin typeface="Calibri"/>
                <a:ea typeface="Calibri"/>
                <a:cs typeface="Calibri"/>
                <a:sym typeface="Calibri"/>
              </a:rPr>
              <a:t>Hotkey : a key or combination of keys for quick access (</a:t>
            </a:r>
            <a:r>
              <a:rPr lang="en-US" sz="5200" dirty="0" err="1">
                <a:solidFill>
                  <a:srgbClr val="000000"/>
                </a:solidFill>
                <a:latin typeface="Calibri"/>
                <a:ea typeface="Calibri"/>
                <a:cs typeface="Calibri"/>
                <a:sym typeface="Calibri"/>
              </a:rPr>
              <a:t>eg.</a:t>
            </a:r>
            <a:r>
              <a:rPr lang="en-US" sz="5200" dirty="0">
                <a:solidFill>
                  <a:srgbClr val="000000"/>
                </a:solidFill>
                <a:latin typeface="Calibri"/>
                <a:ea typeface="Calibri"/>
                <a:cs typeface="Calibri"/>
                <a:sym typeface="Calibri"/>
              </a:rPr>
              <a:t> Ctrl + S)</a:t>
            </a:r>
            <a:endParaRPr sz="5200" dirty="0">
              <a:solidFill>
                <a:srgbClr val="000000"/>
              </a:solidFill>
              <a:latin typeface="Calibri"/>
              <a:ea typeface="Calibri"/>
              <a:cs typeface="Calibri"/>
              <a:sym typeface="Calibri"/>
            </a:endParaRPr>
          </a:p>
          <a:p>
            <a:pPr marL="0" lvl="0" indent="0" algn="l" rtl="0">
              <a:spcBef>
                <a:spcPts val="0"/>
              </a:spcBef>
              <a:spcAft>
                <a:spcPts val="0"/>
              </a:spcAft>
              <a:buNone/>
            </a:pPr>
            <a:endParaRPr sz="7200" dirty="0">
              <a:solidFill>
                <a:srgbClr val="000000"/>
              </a:solidFill>
              <a:latin typeface="Calibri"/>
              <a:ea typeface="Calibri"/>
              <a:cs typeface="Calibri"/>
              <a:sym typeface="Calibri"/>
            </a:endParaRPr>
          </a:p>
          <a:p>
            <a:pPr marL="0" lvl="0" indent="0" algn="l" rtl="0">
              <a:spcBef>
                <a:spcPts val="0"/>
              </a:spcBef>
              <a:spcAft>
                <a:spcPts val="0"/>
              </a:spcAft>
              <a:buNone/>
            </a:pPr>
            <a:endParaRPr sz="7200" dirty="0">
              <a:solidFill>
                <a:srgbClr val="000000"/>
              </a:solidFill>
              <a:latin typeface="Calibri"/>
              <a:ea typeface="Calibri"/>
              <a:cs typeface="Calibri"/>
              <a:sym typeface="Calibri"/>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graphicFrame>
        <p:nvGraphicFramePr>
          <p:cNvPr id="103" name="Google Shape;103;g22e55df5c47_2_1"/>
          <p:cNvGraphicFramePr/>
          <p:nvPr/>
        </p:nvGraphicFramePr>
        <p:xfrm>
          <a:off x="6968503" y="974000"/>
          <a:ext cx="1936075" cy="3823725"/>
        </p:xfrm>
        <a:graphic>
          <a:graphicData uri="http://schemas.openxmlformats.org/drawingml/2006/table">
            <a:tbl>
              <a:tblPr>
                <a:noFill/>
                <a:tableStyleId>{305B6362-D9AD-4543-9DE7-50744DAF530C}</a:tableStyleId>
              </a:tblPr>
              <a:tblGrid>
                <a:gridCol w="1936075">
                  <a:extLst>
                    <a:ext uri="{9D8B030D-6E8A-4147-A177-3AD203B41FA5}">
                      <a16:colId xmlns:a16="http://schemas.microsoft.com/office/drawing/2014/main" val="20000"/>
                    </a:ext>
                  </a:extLst>
                </a:gridCol>
              </a:tblGrid>
              <a:tr h="454500">
                <a:tc>
                  <a:txBody>
                    <a:bodyPr/>
                    <a:lstStyle/>
                    <a:p>
                      <a:pPr marL="0" marR="0" lvl="0" indent="0" algn="ctr" rtl="0">
                        <a:lnSpc>
                          <a:spcPct val="100000"/>
                        </a:lnSpc>
                        <a:spcBef>
                          <a:spcPts val="0"/>
                        </a:spcBef>
                        <a:spcAft>
                          <a:spcPts val="0"/>
                        </a:spcAft>
                        <a:buNone/>
                      </a:pPr>
                      <a:r>
                        <a:rPr lang="en-US" sz="1100" b="1" u="none" strike="noStrike" cap="none">
                          <a:latin typeface="Calibri"/>
                          <a:ea typeface="Calibri"/>
                          <a:cs typeface="Calibri"/>
                          <a:sym typeface="Calibri"/>
                        </a:rPr>
                        <a:t>Variable</a:t>
                      </a:r>
                      <a:r>
                        <a:rPr lang="en-US" sz="1100" b="1">
                          <a:latin typeface="Calibri"/>
                          <a:ea typeface="Calibri"/>
                          <a:cs typeface="Calibri"/>
                          <a:sym typeface="Calibri"/>
                        </a:rPr>
                        <a:t>s</a:t>
                      </a:r>
                      <a:endParaRPr sz="1100" b="1" i="0" u="none" strike="noStrike" cap="none">
                        <a:solidFill>
                          <a:srgbClr val="000000"/>
                        </a:solidFill>
                        <a:latin typeface="Calibri"/>
                        <a:ea typeface="Calibri"/>
                        <a:cs typeface="Calibri"/>
                        <a:sym typeface="Calibri"/>
                      </a:endParaRPr>
                    </a:p>
                  </a:txBody>
                  <a:tcPr marL="5750" marR="5750" marT="5750" marB="0" anchor="ctr">
                    <a:solidFill>
                      <a:srgbClr val="FEE0C8"/>
                    </a:solidFill>
                  </a:tcPr>
                </a:tc>
                <a:extLst>
                  <a:ext uri="{0D108BD9-81ED-4DB2-BD59-A6C34878D82A}">
                    <a16:rowId xmlns:a16="http://schemas.microsoft.com/office/drawing/2014/main" val="10000"/>
                  </a:ext>
                </a:extLst>
              </a:tr>
              <a:tr h="392100">
                <a:tc>
                  <a:txBody>
                    <a:bodyPr/>
                    <a:lstStyle/>
                    <a:p>
                      <a:pPr marL="0" marR="0" lvl="0" indent="0" algn="ctr" rtl="0">
                        <a:lnSpc>
                          <a:spcPct val="100000"/>
                        </a:lnSpc>
                        <a:spcBef>
                          <a:spcPts val="0"/>
                        </a:spcBef>
                        <a:spcAft>
                          <a:spcPts val="0"/>
                        </a:spcAft>
                        <a:buNone/>
                      </a:pPr>
                      <a:r>
                        <a:rPr lang="en-US" sz="1100" u="none" strike="noStrike" cap="none">
                          <a:latin typeface="Calibri"/>
                          <a:ea typeface="Calibri"/>
                          <a:cs typeface="Calibri"/>
                          <a:sym typeface="Calibri"/>
                        </a:rPr>
                        <a:t>SelectByHotkeys</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1"/>
                  </a:ext>
                </a:extLst>
              </a:tr>
              <a:tr h="392100">
                <a:tc>
                  <a:txBody>
                    <a:bodyPr/>
                    <a:lstStyle/>
                    <a:p>
                      <a:pPr marL="0" marR="0" lvl="0" indent="0" algn="ctr" rtl="0">
                        <a:lnSpc>
                          <a:spcPct val="100000"/>
                        </a:lnSpc>
                        <a:spcBef>
                          <a:spcPts val="0"/>
                        </a:spcBef>
                        <a:spcAft>
                          <a:spcPts val="0"/>
                        </a:spcAft>
                        <a:buNone/>
                      </a:pPr>
                      <a:r>
                        <a:rPr lang="en-US" sz="1100" u="none" strike="noStrike" cap="none">
                          <a:latin typeface="Calibri"/>
                          <a:ea typeface="Calibri"/>
                          <a:cs typeface="Calibri"/>
                          <a:sym typeface="Calibri"/>
                        </a:rPr>
                        <a:t>AssignToHotkeys</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2"/>
                  </a:ext>
                </a:extLst>
              </a:tr>
              <a:tr h="392100">
                <a:tc>
                  <a:txBody>
                    <a:bodyPr/>
                    <a:lstStyle/>
                    <a:p>
                      <a:pPr marL="0" marR="0" lvl="0" indent="0" algn="ctr" rtl="0">
                        <a:lnSpc>
                          <a:spcPct val="100000"/>
                        </a:lnSpc>
                        <a:spcBef>
                          <a:spcPts val="0"/>
                        </a:spcBef>
                        <a:spcAft>
                          <a:spcPts val="0"/>
                        </a:spcAft>
                        <a:buNone/>
                      </a:pPr>
                      <a:r>
                        <a:rPr lang="en-US" sz="1100" u="none" strike="noStrike" cap="none">
                          <a:latin typeface="Calibri"/>
                          <a:ea typeface="Calibri"/>
                          <a:cs typeface="Calibri"/>
                          <a:sym typeface="Calibri"/>
                        </a:rPr>
                        <a:t>UniqueHotkeys</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3"/>
                  </a:ext>
                </a:extLst>
              </a:tr>
              <a:tr h="392100">
                <a:tc>
                  <a:txBody>
                    <a:bodyPr/>
                    <a:lstStyle/>
                    <a:p>
                      <a:pPr marL="0" marR="0" lvl="0" indent="0" algn="ctr" rtl="0">
                        <a:lnSpc>
                          <a:spcPct val="100000"/>
                        </a:lnSpc>
                        <a:spcBef>
                          <a:spcPts val="0"/>
                        </a:spcBef>
                        <a:spcAft>
                          <a:spcPts val="0"/>
                        </a:spcAft>
                        <a:buNone/>
                      </a:pPr>
                      <a:r>
                        <a:rPr lang="en-US" sz="1100" u="none" strike="noStrike" cap="none">
                          <a:latin typeface="Calibri"/>
                          <a:ea typeface="Calibri"/>
                          <a:cs typeface="Calibri"/>
                          <a:sym typeface="Calibri"/>
                        </a:rPr>
                        <a:t>MinimapAttacks</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4"/>
                  </a:ext>
                </a:extLst>
              </a:tr>
              <a:tr h="429100">
                <a:tc>
                  <a:txBody>
                    <a:bodyPr/>
                    <a:lstStyle/>
                    <a:p>
                      <a:pPr marL="0" marR="0" lvl="0" indent="0" algn="ctr" rtl="0">
                        <a:lnSpc>
                          <a:spcPct val="100000"/>
                        </a:lnSpc>
                        <a:spcBef>
                          <a:spcPts val="0"/>
                        </a:spcBef>
                        <a:spcAft>
                          <a:spcPts val="0"/>
                        </a:spcAft>
                        <a:buNone/>
                      </a:pPr>
                      <a:r>
                        <a:rPr lang="en-US" sz="1100">
                          <a:latin typeface="Calibri"/>
                          <a:ea typeface="Calibri"/>
                          <a:cs typeface="Calibri"/>
                          <a:sym typeface="Calibri"/>
                        </a:rPr>
                        <a:t>No. of actions per time stamp</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5"/>
                  </a:ext>
                </a:extLst>
              </a:tr>
              <a:tr h="392100">
                <a:tc>
                  <a:txBody>
                    <a:bodyPr/>
                    <a:lstStyle/>
                    <a:p>
                      <a:pPr marL="0" lvl="0" indent="0" algn="ctr" rtl="0">
                        <a:spcBef>
                          <a:spcPts val="0"/>
                        </a:spcBef>
                        <a:spcAft>
                          <a:spcPts val="0"/>
                        </a:spcAft>
                        <a:buNone/>
                      </a:pPr>
                      <a:r>
                        <a:rPr lang="en-US" sz="1100">
                          <a:latin typeface="Calibri"/>
                          <a:ea typeface="Calibri"/>
                          <a:cs typeface="Calibri"/>
                          <a:sym typeface="Calibri"/>
                        </a:rPr>
                        <a:t>UniqueUnitsMade</a:t>
                      </a:r>
                      <a:endParaRPr sz="110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6"/>
                  </a:ext>
                </a:extLst>
              </a:tr>
              <a:tr h="587525">
                <a:tc>
                  <a:txBody>
                    <a:bodyPr/>
                    <a:lstStyle/>
                    <a:p>
                      <a:pPr marL="0" lvl="0" indent="0" algn="ctr" rtl="0">
                        <a:spcBef>
                          <a:spcPts val="0"/>
                        </a:spcBef>
                        <a:spcAft>
                          <a:spcPts val="0"/>
                        </a:spcAft>
                        <a:buNone/>
                      </a:pPr>
                      <a:r>
                        <a:rPr lang="en-US" sz="1100">
                          <a:latin typeface="Calibri"/>
                          <a:ea typeface="Calibri"/>
                          <a:cs typeface="Calibri"/>
                          <a:sym typeface="Calibri"/>
                        </a:rPr>
                        <a:t>ActionLatency</a:t>
                      </a:r>
                      <a:endParaRPr sz="1700"/>
                    </a:p>
                  </a:txBody>
                  <a:tcPr marL="5750" marR="5750" marT="5750" marB="0" anchor="ctr"/>
                </a:tc>
                <a:extLst>
                  <a:ext uri="{0D108BD9-81ED-4DB2-BD59-A6C34878D82A}">
                    <a16:rowId xmlns:a16="http://schemas.microsoft.com/office/drawing/2014/main" val="10007"/>
                  </a:ext>
                </a:extLst>
              </a:tr>
              <a:tr h="392100">
                <a:tc>
                  <a:txBody>
                    <a:bodyPr/>
                    <a:lstStyle/>
                    <a:p>
                      <a:pPr marL="0" lvl="0" indent="0" algn="ctr" rtl="0">
                        <a:spcBef>
                          <a:spcPts val="0"/>
                        </a:spcBef>
                        <a:spcAft>
                          <a:spcPts val="0"/>
                        </a:spcAft>
                        <a:buNone/>
                      </a:pPr>
                      <a:r>
                        <a:rPr lang="en-US" sz="1100">
                          <a:latin typeface="Calibri"/>
                          <a:ea typeface="Calibri"/>
                          <a:cs typeface="Calibri"/>
                          <a:sym typeface="Calibri"/>
                        </a:rPr>
                        <a:t>GapBetweenPACs</a:t>
                      </a:r>
                      <a:endParaRPr sz="1100" b="0" i="0" u="none" strike="noStrike" cap="none">
                        <a:latin typeface="Calibri"/>
                        <a:ea typeface="Calibri"/>
                        <a:cs typeface="Calibri"/>
                        <a:sym typeface="Calibri"/>
                      </a:endParaRPr>
                    </a:p>
                  </a:txBody>
                  <a:tcPr marL="5750" marR="5750" marT="5750" marB="0" anchor="ctr"/>
                </a:tc>
                <a:extLst>
                  <a:ext uri="{0D108BD9-81ED-4DB2-BD59-A6C34878D82A}">
                    <a16:rowId xmlns:a16="http://schemas.microsoft.com/office/drawing/2014/main" val="10008"/>
                  </a:ext>
                </a:extLst>
              </a:tr>
            </a:tbl>
          </a:graphicData>
        </a:graphic>
      </p:graphicFrame>
      <p:pic>
        <p:nvPicPr>
          <p:cNvPr id="104" name="Google Shape;104;g22e55df5c47_2_1"/>
          <p:cNvPicPr preferRelativeResize="0"/>
          <p:nvPr/>
        </p:nvPicPr>
        <p:blipFill>
          <a:blip r:embed="rId3">
            <a:alphaModFix/>
          </a:blip>
          <a:stretch>
            <a:fillRect/>
          </a:stretch>
        </p:blipFill>
        <p:spPr>
          <a:xfrm>
            <a:off x="401444" y="1820588"/>
            <a:ext cx="5351229" cy="2953724"/>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105" name="Google Shape;105;g22e55df5c47_2_1"/>
          <p:cNvSpPr txBox="1"/>
          <p:nvPr/>
        </p:nvSpPr>
        <p:spPr>
          <a:xfrm>
            <a:off x="4885675" y="3005063"/>
            <a:ext cx="8670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b="1">
                <a:solidFill>
                  <a:schemeClr val="lt1"/>
                </a:solidFill>
                <a:latin typeface="Calibri"/>
                <a:ea typeface="Calibri"/>
                <a:cs typeface="Calibri"/>
                <a:sym typeface="Calibri"/>
              </a:rPr>
              <a:t>Units</a:t>
            </a:r>
            <a:endParaRPr b="1">
              <a:solidFill>
                <a:schemeClr val="lt1"/>
              </a:solidFill>
              <a:latin typeface="Open Sans"/>
              <a:ea typeface="Open Sans"/>
              <a:cs typeface="Open Sans"/>
              <a:sym typeface="Open Sans"/>
            </a:endParaRPr>
          </a:p>
        </p:txBody>
      </p:sp>
      <p:cxnSp>
        <p:nvCxnSpPr>
          <p:cNvPr id="106" name="Google Shape;106;g22e55df5c47_2_1"/>
          <p:cNvCxnSpPr>
            <a:stCxn id="107" idx="2"/>
          </p:cNvCxnSpPr>
          <p:nvPr/>
        </p:nvCxnSpPr>
        <p:spPr>
          <a:xfrm>
            <a:off x="1978013" y="3072513"/>
            <a:ext cx="429900" cy="942900"/>
          </a:xfrm>
          <a:prstGeom prst="straightConnector1">
            <a:avLst/>
          </a:prstGeom>
          <a:noFill/>
          <a:ln w="19050" cap="flat" cmpd="sng">
            <a:solidFill>
              <a:srgbClr val="FF0000"/>
            </a:solidFill>
            <a:prstDash val="solid"/>
            <a:round/>
            <a:headEnd type="none" w="med" len="med"/>
            <a:tailEnd type="triangle" w="med" len="med"/>
          </a:ln>
        </p:spPr>
      </p:cxnSp>
      <p:sp>
        <p:nvSpPr>
          <p:cNvPr id="107" name="Google Shape;107;g22e55df5c47_2_1"/>
          <p:cNvSpPr txBox="1"/>
          <p:nvPr/>
        </p:nvSpPr>
        <p:spPr>
          <a:xfrm>
            <a:off x="1391213" y="2579913"/>
            <a:ext cx="117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b="1">
                <a:solidFill>
                  <a:schemeClr val="lt1"/>
                </a:solidFill>
                <a:latin typeface="Calibri"/>
                <a:ea typeface="Calibri"/>
                <a:cs typeface="Calibri"/>
                <a:sym typeface="Calibri"/>
              </a:rPr>
              <a:t>Hotkeys</a:t>
            </a:r>
            <a:endParaRPr b="1">
              <a:solidFill>
                <a:schemeClr val="lt1"/>
              </a:solidFill>
              <a:latin typeface="Open Sans"/>
              <a:ea typeface="Open Sans"/>
              <a:cs typeface="Open Sans"/>
              <a:sym typeface="Open Sans"/>
            </a:endParaRPr>
          </a:p>
        </p:txBody>
      </p:sp>
      <p:cxnSp>
        <p:nvCxnSpPr>
          <p:cNvPr id="108" name="Google Shape;108;g22e55df5c47_2_1"/>
          <p:cNvCxnSpPr>
            <a:stCxn id="109" idx="2"/>
          </p:cNvCxnSpPr>
          <p:nvPr/>
        </p:nvCxnSpPr>
        <p:spPr>
          <a:xfrm flipH="1">
            <a:off x="996988" y="3367163"/>
            <a:ext cx="60000" cy="667800"/>
          </a:xfrm>
          <a:prstGeom prst="straightConnector1">
            <a:avLst/>
          </a:prstGeom>
          <a:noFill/>
          <a:ln w="19050" cap="flat" cmpd="sng">
            <a:solidFill>
              <a:srgbClr val="FF0000"/>
            </a:solidFill>
            <a:prstDash val="solid"/>
            <a:round/>
            <a:headEnd type="none" w="med" len="med"/>
            <a:tailEnd type="triangle" w="med" len="med"/>
          </a:ln>
        </p:spPr>
      </p:cxnSp>
      <p:sp>
        <p:nvSpPr>
          <p:cNvPr id="109" name="Google Shape;109;g22e55df5c47_2_1"/>
          <p:cNvSpPr txBox="1"/>
          <p:nvPr/>
        </p:nvSpPr>
        <p:spPr>
          <a:xfrm>
            <a:off x="470188" y="2874563"/>
            <a:ext cx="11736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b="1">
                <a:solidFill>
                  <a:schemeClr val="lt1"/>
                </a:solidFill>
                <a:latin typeface="Calibri"/>
                <a:ea typeface="Calibri"/>
                <a:cs typeface="Calibri"/>
                <a:sym typeface="Calibri"/>
              </a:rPr>
              <a:t>Minimap</a:t>
            </a:r>
            <a:endParaRPr b="1">
              <a:solidFill>
                <a:schemeClr val="lt1"/>
              </a:solidFill>
              <a:latin typeface="Open Sans"/>
              <a:ea typeface="Open Sans"/>
              <a:cs typeface="Open Sans"/>
              <a:sym typeface="Open Sans"/>
            </a:endParaRPr>
          </a:p>
        </p:txBody>
      </p:sp>
      <p:cxnSp>
        <p:nvCxnSpPr>
          <p:cNvPr id="110" name="Google Shape;110;g22e55df5c47_2_1"/>
          <p:cNvCxnSpPr/>
          <p:nvPr/>
        </p:nvCxnSpPr>
        <p:spPr>
          <a:xfrm flipH="1">
            <a:off x="5129125" y="3367175"/>
            <a:ext cx="154500" cy="700500"/>
          </a:xfrm>
          <a:prstGeom prst="straightConnector1">
            <a:avLst/>
          </a:prstGeom>
          <a:noFill/>
          <a:ln w="19050" cap="flat" cmpd="sng">
            <a:solidFill>
              <a:srgbClr val="FF0000"/>
            </a:solidFill>
            <a:prstDash val="solid"/>
            <a:round/>
            <a:headEnd type="none" w="med" len="med"/>
            <a:tailEnd type="triangle" w="med" len="med"/>
          </a:ln>
        </p:spPr>
      </p:cxnSp>
      <p:sp>
        <p:nvSpPr>
          <p:cNvPr id="111" name="Google Shape;111;g22e55df5c47_2_1"/>
          <p:cNvSpPr/>
          <p:nvPr/>
        </p:nvSpPr>
        <p:spPr>
          <a:xfrm>
            <a:off x="0" y="8178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2" name="Google Shape;112;g22e55df5c47_2_1"/>
          <p:cNvSpPr txBox="1">
            <a:spLocks noGrp="1"/>
          </p:cNvSpPr>
          <p:nvPr>
            <p:ph type="sldNum" idx="12"/>
          </p:nvPr>
        </p:nvSpPr>
        <p:spPr>
          <a:xfrm>
            <a:off x="8644233" y="46324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5</a:t>
            </a:fld>
            <a:endParaRPr/>
          </a:p>
        </p:txBody>
      </p:sp>
      <p:pic>
        <p:nvPicPr>
          <p:cNvPr id="113" name="Google Shape;113;g22e55df5c47_2_1"/>
          <p:cNvPicPr preferRelativeResize="0"/>
          <p:nvPr/>
        </p:nvPicPr>
        <p:blipFill>
          <a:blip r:embed="rId4">
            <a:alphaModFix/>
          </a:blip>
          <a:stretch>
            <a:fillRect/>
          </a:stretch>
        </p:blipFill>
        <p:spPr>
          <a:xfrm>
            <a:off x="6542674" y="1428500"/>
            <a:ext cx="331737" cy="331737"/>
          </a:xfrm>
          <a:prstGeom prst="rect">
            <a:avLst/>
          </a:prstGeom>
          <a:noFill/>
          <a:ln>
            <a:noFill/>
          </a:ln>
        </p:spPr>
      </p:pic>
      <p:pic>
        <p:nvPicPr>
          <p:cNvPr id="114" name="Google Shape;114;g22e55df5c47_2_1"/>
          <p:cNvPicPr preferRelativeResize="0"/>
          <p:nvPr/>
        </p:nvPicPr>
        <p:blipFill>
          <a:blip r:embed="rId4">
            <a:alphaModFix/>
          </a:blip>
          <a:stretch>
            <a:fillRect/>
          </a:stretch>
        </p:blipFill>
        <p:spPr>
          <a:xfrm>
            <a:off x="6542674" y="1820600"/>
            <a:ext cx="331737" cy="331737"/>
          </a:xfrm>
          <a:prstGeom prst="rect">
            <a:avLst/>
          </a:prstGeom>
          <a:noFill/>
          <a:ln>
            <a:noFill/>
          </a:ln>
        </p:spPr>
      </p:pic>
      <p:pic>
        <p:nvPicPr>
          <p:cNvPr id="115" name="Google Shape;115;g22e55df5c47_2_1"/>
          <p:cNvPicPr preferRelativeResize="0"/>
          <p:nvPr/>
        </p:nvPicPr>
        <p:blipFill>
          <a:blip r:embed="rId4">
            <a:alphaModFix/>
          </a:blip>
          <a:stretch>
            <a:fillRect/>
          </a:stretch>
        </p:blipFill>
        <p:spPr>
          <a:xfrm>
            <a:off x="6542674" y="2212700"/>
            <a:ext cx="331737" cy="331737"/>
          </a:xfrm>
          <a:prstGeom prst="rect">
            <a:avLst/>
          </a:prstGeom>
          <a:noFill/>
          <a:ln>
            <a:noFill/>
          </a:ln>
        </p:spPr>
      </p:pic>
      <p:pic>
        <p:nvPicPr>
          <p:cNvPr id="116" name="Google Shape;116;g22e55df5c47_2_1"/>
          <p:cNvPicPr preferRelativeResize="0"/>
          <p:nvPr/>
        </p:nvPicPr>
        <p:blipFill>
          <a:blip r:embed="rId4">
            <a:alphaModFix/>
          </a:blip>
          <a:stretch>
            <a:fillRect/>
          </a:stretch>
        </p:blipFill>
        <p:spPr>
          <a:xfrm>
            <a:off x="6542674" y="2575988"/>
            <a:ext cx="331737" cy="331737"/>
          </a:xfrm>
          <a:prstGeom prst="rect">
            <a:avLst/>
          </a:prstGeom>
          <a:noFill/>
          <a:ln>
            <a:noFill/>
          </a:ln>
        </p:spPr>
      </p:pic>
      <p:pic>
        <p:nvPicPr>
          <p:cNvPr id="117" name="Google Shape;117;g22e55df5c47_2_1"/>
          <p:cNvPicPr preferRelativeResize="0"/>
          <p:nvPr/>
        </p:nvPicPr>
        <p:blipFill>
          <a:blip r:embed="rId4">
            <a:alphaModFix/>
          </a:blip>
          <a:stretch>
            <a:fillRect/>
          </a:stretch>
        </p:blipFill>
        <p:spPr>
          <a:xfrm>
            <a:off x="6542674" y="2996900"/>
            <a:ext cx="331737" cy="331737"/>
          </a:xfrm>
          <a:prstGeom prst="rect">
            <a:avLst/>
          </a:prstGeom>
          <a:noFill/>
          <a:ln>
            <a:noFill/>
          </a:ln>
        </p:spPr>
      </p:pic>
      <p:pic>
        <p:nvPicPr>
          <p:cNvPr id="118" name="Google Shape;118;g22e55df5c47_2_1"/>
          <p:cNvPicPr preferRelativeResize="0"/>
          <p:nvPr/>
        </p:nvPicPr>
        <p:blipFill>
          <a:blip r:embed="rId4">
            <a:alphaModFix/>
          </a:blip>
          <a:stretch>
            <a:fillRect/>
          </a:stretch>
        </p:blipFill>
        <p:spPr>
          <a:xfrm>
            <a:off x="6542674" y="3417800"/>
            <a:ext cx="331737" cy="3317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2e55df5c47_2_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6</a:t>
            </a:fld>
            <a:endParaRPr/>
          </a:p>
        </p:txBody>
      </p:sp>
      <p:sp>
        <p:nvSpPr>
          <p:cNvPr id="124" name="Google Shape;124;g22e55df5c47_2_183"/>
          <p:cNvSpPr txBox="1">
            <a:spLocks noGrp="1"/>
          </p:cNvSpPr>
          <p:nvPr>
            <p:ph type="title"/>
          </p:nvPr>
        </p:nvSpPr>
        <p:spPr>
          <a:xfrm>
            <a:off x="311700" y="-121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latin typeface="Calibri"/>
                <a:ea typeface="Calibri"/>
                <a:cs typeface="Calibri"/>
                <a:sym typeface="Calibri"/>
              </a:rPr>
              <a:t>Breaking down the Dataset (Contd.)</a:t>
            </a:r>
            <a:endParaRPr dirty="0"/>
          </a:p>
        </p:txBody>
      </p:sp>
      <p:sp>
        <p:nvSpPr>
          <p:cNvPr id="125" name="Google Shape;125;g22e55df5c47_2_183"/>
          <p:cNvSpPr txBox="1">
            <a:spLocks noGrp="1"/>
          </p:cNvSpPr>
          <p:nvPr>
            <p:ph type="body" idx="1"/>
          </p:nvPr>
        </p:nvSpPr>
        <p:spPr>
          <a:xfrm>
            <a:off x="-422895" y="2875072"/>
            <a:ext cx="8520600" cy="11356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rgbClr val="000000"/>
                </a:solidFill>
                <a:latin typeface="Calibri"/>
                <a:ea typeface="Calibri"/>
                <a:cs typeface="Calibri"/>
                <a:sym typeface="Calibri"/>
              </a:rPr>
              <a:t>star    </a:t>
            </a:r>
            <a:r>
              <a:rPr lang="en-US" sz="4000" b="1" dirty="0" err="1">
                <a:solidFill>
                  <a:srgbClr val="000000"/>
                </a:solidFill>
                <a:latin typeface="Calibri"/>
                <a:ea typeface="Calibri"/>
                <a:cs typeface="Calibri"/>
                <a:sym typeface="Calibri"/>
              </a:rPr>
              <a:t>craf</a:t>
            </a:r>
            <a:r>
              <a:rPr lang="en-US" sz="4000" b="1" dirty="0">
                <a:solidFill>
                  <a:srgbClr val="000000"/>
                </a:solidFill>
                <a:latin typeface="Calibri"/>
                <a:ea typeface="Calibri"/>
                <a:cs typeface="Calibri"/>
                <a:sym typeface="Calibri"/>
              </a:rPr>
              <a:t>    </a:t>
            </a:r>
            <a:r>
              <a:rPr lang="en-US" sz="4000" b="1" dirty="0" err="1">
                <a:solidFill>
                  <a:srgbClr val="000000"/>
                </a:solidFill>
                <a:latin typeface="Calibri"/>
                <a:ea typeface="Calibri"/>
                <a:cs typeface="Calibri"/>
                <a:sym typeface="Calibri"/>
              </a:rPr>
              <a:t>ttwo</a:t>
            </a:r>
            <a:r>
              <a:rPr lang="en-US" sz="4000" b="1" dirty="0">
                <a:solidFill>
                  <a:srgbClr val="000000"/>
                </a:solidFill>
                <a:latin typeface="Calibri"/>
                <a:ea typeface="Calibri"/>
                <a:cs typeface="Calibri"/>
                <a:sym typeface="Calibri"/>
              </a:rPr>
              <a:t>    team    </a:t>
            </a:r>
            <a:r>
              <a:rPr lang="en-US" sz="4000" b="1" dirty="0" err="1">
                <a:solidFill>
                  <a:srgbClr val="000000"/>
                </a:solidFill>
                <a:latin typeface="Calibri"/>
                <a:ea typeface="Calibri"/>
                <a:cs typeface="Calibri"/>
                <a:sym typeface="Calibri"/>
              </a:rPr>
              <a:t>thre</a:t>
            </a:r>
            <a:r>
              <a:rPr lang="en-US" sz="4000" b="1" i="1" dirty="0">
                <a:solidFill>
                  <a:srgbClr val="000000"/>
                </a:solidFill>
                <a:latin typeface="Calibri"/>
                <a:ea typeface="Calibri"/>
                <a:cs typeface="Calibri"/>
                <a:sym typeface="Calibri"/>
              </a:rPr>
              <a:t>   </a:t>
            </a:r>
            <a:endParaRPr sz="4000" b="1" i="1" dirty="0">
              <a:solidFill>
                <a:srgbClr val="000000"/>
              </a:solidFill>
              <a:latin typeface="Calibri"/>
              <a:ea typeface="Calibri"/>
              <a:cs typeface="Calibri"/>
              <a:sym typeface="Calibri"/>
            </a:endParaRPr>
          </a:p>
        </p:txBody>
      </p:sp>
      <p:sp>
        <p:nvSpPr>
          <p:cNvPr id="126" name="Google Shape;126;g22e55df5c47_2_183"/>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7" name="Google Shape;127;g22e55df5c47_2_183"/>
          <p:cNvSpPr txBox="1"/>
          <p:nvPr/>
        </p:nvSpPr>
        <p:spPr>
          <a:xfrm>
            <a:off x="706932" y="3538897"/>
            <a:ext cx="6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PAC 1</a:t>
            </a:r>
            <a:endParaRPr>
              <a:latin typeface="Calibri"/>
              <a:ea typeface="Calibri"/>
              <a:cs typeface="Calibri"/>
              <a:sym typeface="Calibri"/>
            </a:endParaRPr>
          </a:p>
        </p:txBody>
      </p:sp>
      <p:sp>
        <p:nvSpPr>
          <p:cNvPr id="128" name="Google Shape;128;g22e55df5c47_2_183"/>
          <p:cNvSpPr/>
          <p:nvPr/>
        </p:nvSpPr>
        <p:spPr>
          <a:xfrm>
            <a:off x="7433142" y="3212582"/>
            <a:ext cx="351300" cy="10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22e55df5c47_2_183"/>
          <p:cNvSpPr/>
          <p:nvPr/>
        </p:nvSpPr>
        <p:spPr>
          <a:xfrm>
            <a:off x="7440617" y="3481732"/>
            <a:ext cx="329100" cy="1719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22e55df5c47_2_183"/>
          <p:cNvSpPr txBox="1"/>
          <p:nvPr/>
        </p:nvSpPr>
        <p:spPr>
          <a:xfrm>
            <a:off x="7775719" y="3104192"/>
            <a:ext cx="237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a:latin typeface="Calibri"/>
                <a:ea typeface="Calibri"/>
                <a:cs typeface="Calibri"/>
                <a:sym typeface="Calibri"/>
              </a:rPr>
              <a:t>Action Latency</a:t>
            </a:r>
            <a:endParaRPr sz="1000" dirty="0">
              <a:latin typeface="Calibri"/>
              <a:ea typeface="Calibri"/>
              <a:cs typeface="Calibri"/>
              <a:sym typeface="Calibri"/>
            </a:endParaRPr>
          </a:p>
        </p:txBody>
      </p:sp>
      <p:sp>
        <p:nvSpPr>
          <p:cNvPr id="131" name="Google Shape;131;g22e55df5c47_2_183"/>
          <p:cNvSpPr txBox="1"/>
          <p:nvPr/>
        </p:nvSpPr>
        <p:spPr>
          <a:xfrm>
            <a:off x="7775719" y="3426246"/>
            <a:ext cx="2377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dirty="0" err="1">
                <a:latin typeface="Calibri"/>
                <a:ea typeface="Calibri"/>
                <a:cs typeface="Calibri"/>
                <a:sym typeface="Calibri"/>
              </a:rPr>
              <a:t>GAPBetweenPACs</a:t>
            </a:r>
            <a:endParaRPr sz="1000" dirty="0">
              <a:latin typeface="Calibri"/>
              <a:ea typeface="Calibri"/>
              <a:cs typeface="Calibri"/>
              <a:sym typeface="Calibri"/>
            </a:endParaRPr>
          </a:p>
        </p:txBody>
      </p:sp>
      <p:grpSp>
        <p:nvGrpSpPr>
          <p:cNvPr id="2" name="Group 1">
            <a:extLst>
              <a:ext uri="{FF2B5EF4-FFF2-40B4-BE49-F238E27FC236}">
                <a16:creationId xmlns:a16="http://schemas.microsoft.com/office/drawing/2014/main" id="{31DD00C1-54ED-9AA5-A2F8-AD37E90CF419}"/>
              </a:ext>
            </a:extLst>
          </p:cNvPr>
          <p:cNvGrpSpPr/>
          <p:nvPr/>
        </p:nvGrpSpPr>
        <p:grpSpPr>
          <a:xfrm>
            <a:off x="1473927" y="3209785"/>
            <a:ext cx="4626953" cy="329100"/>
            <a:chOff x="2390208" y="3092697"/>
            <a:chExt cx="4626953" cy="329100"/>
          </a:xfrm>
        </p:grpSpPr>
        <p:sp>
          <p:nvSpPr>
            <p:cNvPr id="132" name="Google Shape;132;g22e55df5c47_2_183"/>
            <p:cNvSpPr/>
            <p:nvPr/>
          </p:nvSpPr>
          <p:spPr>
            <a:xfrm>
              <a:off x="2390208" y="3092697"/>
              <a:ext cx="224400" cy="32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22e55df5c47_2_183"/>
            <p:cNvSpPr/>
            <p:nvPr/>
          </p:nvSpPr>
          <p:spPr>
            <a:xfrm>
              <a:off x="2621958" y="3092697"/>
              <a:ext cx="1347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g22e55df5c47_2_183"/>
            <p:cNvSpPr/>
            <p:nvPr/>
          </p:nvSpPr>
          <p:spPr>
            <a:xfrm>
              <a:off x="3645010" y="3092697"/>
              <a:ext cx="224400" cy="32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22e55df5c47_2_183"/>
            <p:cNvSpPr/>
            <p:nvPr/>
          </p:nvSpPr>
          <p:spPr>
            <a:xfrm>
              <a:off x="3876760" y="3092697"/>
              <a:ext cx="1347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22e55df5c47_2_183"/>
            <p:cNvSpPr/>
            <p:nvPr/>
          </p:nvSpPr>
          <p:spPr>
            <a:xfrm>
              <a:off x="5106723" y="3092697"/>
              <a:ext cx="224400" cy="32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22e55df5c47_2_183"/>
            <p:cNvSpPr/>
            <p:nvPr/>
          </p:nvSpPr>
          <p:spPr>
            <a:xfrm>
              <a:off x="5338473" y="3092697"/>
              <a:ext cx="1347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22e55df5c47_2_183"/>
            <p:cNvSpPr/>
            <p:nvPr/>
          </p:nvSpPr>
          <p:spPr>
            <a:xfrm>
              <a:off x="6650711" y="3092697"/>
              <a:ext cx="224400" cy="329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22e55df5c47_2_183"/>
            <p:cNvSpPr/>
            <p:nvPr/>
          </p:nvSpPr>
          <p:spPr>
            <a:xfrm>
              <a:off x="6882461" y="3092697"/>
              <a:ext cx="1347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 name="Google Shape;140;g22e55df5c47_2_183"/>
          <p:cNvCxnSpPr/>
          <p:nvPr/>
        </p:nvCxnSpPr>
        <p:spPr>
          <a:xfrm>
            <a:off x="706932" y="3586597"/>
            <a:ext cx="699300" cy="0"/>
          </a:xfrm>
          <a:prstGeom prst="straightConnector1">
            <a:avLst/>
          </a:prstGeom>
          <a:noFill/>
          <a:ln w="28575" cap="flat" cmpd="sng">
            <a:solidFill>
              <a:srgbClr val="B02C20"/>
            </a:solidFill>
            <a:prstDash val="solid"/>
            <a:round/>
            <a:headEnd type="none" w="med" len="med"/>
            <a:tailEnd type="none" w="med" len="med"/>
          </a:ln>
        </p:spPr>
      </p:cxnSp>
      <p:cxnSp>
        <p:nvCxnSpPr>
          <p:cNvPr id="141" name="Google Shape;141;g22e55df5c47_2_183"/>
          <p:cNvCxnSpPr/>
          <p:nvPr/>
        </p:nvCxnSpPr>
        <p:spPr>
          <a:xfrm>
            <a:off x="1860075" y="3586597"/>
            <a:ext cx="687600" cy="0"/>
          </a:xfrm>
          <a:prstGeom prst="straightConnector1">
            <a:avLst/>
          </a:prstGeom>
          <a:noFill/>
          <a:ln w="28575" cap="flat" cmpd="sng">
            <a:solidFill>
              <a:srgbClr val="B02C20"/>
            </a:solidFill>
            <a:prstDash val="solid"/>
            <a:round/>
            <a:headEnd type="none" w="med" len="med"/>
            <a:tailEnd type="none" w="med" len="med"/>
          </a:ln>
        </p:spPr>
      </p:cxnSp>
      <p:cxnSp>
        <p:nvCxnSpPr>
          <p:cNvPr id="142" name="Google Shape;142;g22e55df5c47_2_183"/>
          <p:cNvCxnSpPr/>
          <p:nvPr/>
        </p:nvCxnSpPr>
        <p:spPr>
          <a:xfrm>
            <a:off x="3129200" y="3586597"/>
            <a:ext cx="844800" cy="0"/>
          </a:xfrm>
          <a:prstGeom prst="straightConnector1">
            <a:avLst/>
          </a:prstGeom>
          <a:noFill/>
          <a:ln w="28575" cap="flat" cmpd="sng">
            <a:solidFill>
              <a:srgbClr val="B02C20"/>
            </a:solidFill>
            <a:prstDash val="solid"/>
            <a:round/>
            <a:headEnd type="none" w="med" len="med"/>
            <a:tailEnd type="none" w="med" len="med"/>
          </a:ln>
        </p:spPr>
      </p:cxnSp>
      <p:cxnSp>
        <p:nvCxnSpPr>
          <p:cNvPr id="143" name="Google Shape;143;g22e55df5c47_2_183"/>
          <p:cNvCxnSpPr/>
          <p:nvPr/>
        </p:nvCxnSpPr>
        <p:spPr>
          <a:xfrm>
            <a:off x="4585800" y="3586597"/>
            <a:ext cx="945000" cy="0"/>
          </a:xfrm>
          <a:prstGeom prst="straightConnector1">
            <a:avLst/>
          </a:prstGeom>
          <a:noFill/>
          <a:ln w="28575" cap="flat" cmpd="sng">
            <a:solidFill>
              <a:srgbClr val="B02C20"/>
            </a:solidFill>
            <a:prstDash val="solid"/>
            <a:round/>
            <a:headEnd type="none" w="med" len="med"/>
            <a:tailEnd type="none" w="med" len="med"/>
          </a:ln>
        </p:spPr>
      </p:cxnSp>
      <p:cxnSp>
        <p:nvCxnSpPr>
          <p:cNvPr id="144" name="Google Shape;144;g22e55df5c47_2_183"/>
          <p:cNvCxnSpPr/>
          <p:nvPr/>
        </p:nvCxnSpPr>
        <p:spPr>
          <a:xfrm>
            <a:off x="6058725" y="3586597"/>
            <a:ext cx="874200" cy="0"/>
          </a:xfrm>
          <a:prstGeom prst="straightConnector1">
            <a:avLst/>
          </a:prstGeom>
          <a:noFill/>
          <a:ln w="28575" cap="flat" cmpd="sng">
            <a:solidFill>
              <a:srgbClr val="B02C20"/>
            </a:solidFill>
            <a:prstDash val="solid"/>
            <a:round/>
            <a:headEnd type="none" w="med" len="med"/>
            <a:tailEnd type="none" w="med" len="med"/>
          </a:ln>
        </p:spPr>
      </p:cxnSp>
      <p:sp>
        <p:nvSpPr>
          <p:cNvPr id="145" name="Google Shape;145;g22e55df5c47_2_183"/>
          <p:cNvSpPr txBox="1"/>
          <p:nvPr/>
        </p:nvSpPr>
        <p:spPr>
          <a:xfrm>
            <a:off x="1876265" y="3538885"/>
            <a:ext cx="6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PAC 2</a:t>
            </a:r>
            <a:endParaRPr>
              <a:latin typeface="Calibri"/>
              <a:ea typeface="Calibri"/>
              <a:cs typeface="Calibri"/>
              <a:sym typeface="Calibri"/>
            </a:endParaRPr>
          </a:p>
        </p:txBody>
      </p:sp>
      <p:sp>
        <p:nvSpPr>
          <p:cNvPr id="146" name="Google Shape;146;g22e55df5c47_2_183"/>
          <p:cNvSpPr txBox="1"/>
          <p:nvPr/>
        </p:nvSpPr>
        <p:spPr>
          <a:xfrm>
            <a:off x="3167445" y="3538885"/>
            <a:ext cx="6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PAC 3</a:t>
            </a:r>
            <a:endParaRPr>
              <a:latin typeface="Calibri"/>
              <a:ea typeface="Calibri"/>
              <a:cs typeface="Calibri"/>
              <a:sym typeface="Calibri"/>
            </a:endParaRPr>
          </a:p>
        </p:txBody>
      </p:sp>
      <p:sp>
        <p:nvSpPr>
          <p:cNvPr id="147" name="Google Shape;147;g22e55df5c47_2_183"/>
          <p:cNvSpPr txBox="1"/>
          <p:nvPr/>
        </p:nvSpPr>
        <p:spPr>
          <a:xfrm>
            <a:off x="4746733" y="3538885"/>
            <a:ext cx="6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PAC 4</a:t>
            </a:r>
            <a:endParaRPr>
              <a:latin typeface="Calibri"/>
              <a:ea typeface="Calibri"/>
              <a:cs typeface="Calibri"/>
              <a:sym typeface="Calibri"/>
            </a:endParaRPr>
          </a:p>
        </p:txBody>
      </p:sp>
      <p:sp>
        <p:nvSpPr>
          <p:cNvPr id="148" name="Google Shape;148;g22e55df5c47_2_183"/>
          <p:cNvSpPr txBox="1"/>
          <p:nvPr/>
        </p:nvSpPr>
        <p:spPr>
          <a:xfrm>
            <a:off x="6216358" y="3538885"/>
            <a:ext cx="609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a:ea typeface="Calibri"/>
                <a:cs typeface="Calibri"/>
                <a:sym typeface="Calibri"/>
              </a:rPr>
              <a:t>PAC 5</a:t>
            </a:r>
            <a:endParaRPr dirty="0">
              <a:latin typeface="Calibri"/>
              <a:ea typeface="Calibri"/>
              <a:cs typeface="Calibri"/>
              <a:sym typeface="Calibri"/>
            </a:endParaRPr>
          </a:p>
        </p:txBody>
      </p:sp>
      <p:graphicFrame>
        <p:nvGraphicFramePr>
          <p:cNvPr id="149" name="Google Shape;149;g22e55df5c47_2_183"/>
          <p:cNvGraphicFramePr/>
          <p:nvPr>
            <p:extLst>
              <p:ext uri="{D42A27DB-BD31-4B8C-83A1-F6EECF244321}">
                <p14:modId xmlns:p14="http://schemas.microsoft.com/office/powerpoint/2010/main" val="2689264708"/>
              </p:ext>
            </p:extLst>
          </p:nvPr>
        </p:nvGraphicFramePr>
        <p:xfrm>
          <a:off x="6878959" y="907160"/>
          <a:ext cx="1936075" cy="1236875"/>
        </p:xfrm>
        <a:graphic>
          <a:graphicData uri="http://schemas.openxmlformats.org/drawingml/2006/table">
            <a:tbl>
              <a:tblPr>
                <a:noFill/>
                <a:tableStyleId>{305B6362-D9AD-4543-9DE7-50744DAF530C}</a:tableStyleId>
              </a:tblPr>
              <a:tblGrid>
                <a:gridCol w="1936075">
                  <a:extLst>
                    <a:ext uri="{9D8B030D-6E8A-4147-A177-3AD203B41FA5}">
                      <a16:colId xmlns:a16="http://schemas.microsoft.com/office/drawing/2014/main" val="20000"/>
                    </a:ext>
                  </a:extLst>
                </a:gridCol>
              </a:tblGrid>
              <a:tr h="454500">
                <a:tc>
                  <a:txBody>
                    <a:bodyPr/>
                    <a:lstStyle/>
                    <a:p>
                      <a:pPr marL="0" marR="0" lvl="0" indent="0" algn="ctr" rtl="0">
                        <a:lnSpc>
                          <a:spcPct val="100000"/>
                        </a:lnSpc>
                        <a:spcBef>
                          <a:spcPts val="0"/>
                        </a:spcBef>
                        <a:spcAft>
                          <a:spcPts val="0"/>
                        </a:spcAft>
                        <a:buNone/>
                      </a:pPr>
                      <a:r>
                        <a:rPr lang="en-US" sz="1100" b="1" u="none" strike="noStrike" cap="none" dirty="0">
                          <a:latin typeface="Calibri"/>
                          <a:ea typeface="Calibri"/>
                          <a:cs typeface="Calibri"/>
                          <a:sym typeface="Calibri"/>
                        </a:rPr>
                        <a:t>Variable</a:t>
                      </a:r>
                      <a:r>
                        <a:rPr lang="en-US" sz="1100" b="1" dirty="0">
                          <a:latin typeface="Calibri"/>
                          <a:ea typeface="Calibri"/>
                          <a:cs typeface="Calibri"/>
                          <a:sym typeface="Calibri"/>
                        </a:rPr>
                        <a:t>s</a:t>
                      </a:r>
                      <a:endParaRPr sz="1100" b="1" i="0" u="none" strike="noStrike" cap="none" dirty="0">
                        <a:solidFill>
                          <a:srgbClr val="000000"/>
                        </a:solidFill>
                        <a:latin typeface="Calibri"/>
                        <a:ea typeface="Calibri"/>
                        <a:cs typeface="Calibri"/>
                        <a:sym typeface="Calibri"/>
                      </a:endParaRPr>
                    </a:p>
                  </a:txBody>
                  <a:tcPr marL="5750" marR="5750" marT="5750" marB="0" anchor="ctr">
                    <a:solidFill>
                      <a:srgbClr val="FEE0C8"/>
                    </a:solidFill>
                  </a:tcPr>
                </a:tc>
                <a:extLst>
                  <a:ext uri="{0D108BD9-81ED-4DB2-BD59-A6C34878D82A}">
                    <a16:rowId xmlns:a16="http://schemas.microsoft.com/office/drawing/2014/main" val="10000"/>
                  </a:ext>
                </a:extLst>
              </a:tr>
              <a:tr h="390275">
                <a:tc>
                  <a:txBody>
                    <a:bodyPr/>
                    <a:lstStyle/>
                    <a:p>
                      <a:pPr marL="0" lvl="0" indent="0" algn="ctr" rtl="0">
                        <a:spcBef>
                          <a:spcPts val="0"/>
                        </a:spcBef>
                        <a:spcAft>
                          <a:spcPts val="0"/>
                        </a:spcAft>
                        <a:buNone/>
                      </a:pPr>
                      <a:r>
                        <a:rPr lang="en-US" sz="1100">
                          <a:latin typeface="Calibri"/>
                          <a:ea typeface="Calibri"/>
                          <a:cs typeface="Calibri"/>
                          <a:sym typeface="Calibri"/>
                        </a:rPr>
                        <a:t>ActionLatency</a:t>
                      </a:r>
                      <a:endParaRPr sz="1700"/>
                    </a:p>
                  </a:txBody>
                  <a:tcPr marL="5750" marR="5750" marT="5750" marB="0" anchor="ctr"/>
                </a:tc>
                <a:extLst>
                  <a:ext uri="{0D108BD9-81ED-4DB2-BD59-A6C34878D82A}">
                    <a16:rowId xmlns:a16="http://schemas.microsoft.com/office/drawing/2014/main" val="10001"/>
                  </a:ext>
                </a:extLst>
              </a:tr>
              <a:tr h="392100">
                <a:tc>
                  <a:txBody>
                    <a:bodyPr/>
                    <a:lstStyle/>
                    <a:p>
                      <a:pPr marL="0" lvl="0" indent="0" algn="ctr" rtl="0">
                        <a:spcBef>
                          <a:spcPts val="0"/>
                        </a:spcBef>
                        <a:spcAft>
                          <a:spcPts val="0"/>
                        </a:spcAft>
                        <a:buNone/>
                      </a:pPr>
                      <a:r>
                        <a:rPr lang="en-US" sz="1100" dirty="0" err="1">
                          <a:latin typeface="Calibri"/>
                          <a:ea typeface="Calibri"/>
                          <a:cs typeface="Calibri"/>
                          <a:sym typeface="Calibri"/>
                        </a:rPr>
                        <a:t>GapBetweenPACs</a:t>
                      </a:r>
                      <a:endParaRPr sz="1100" i="0" u="none" strike="noStrike" cap="none" dirty="0">
                        <a:latin typeface="Calibri"/>
                        <a:ea typeface="Calibri"/>
                        <a:cs typeface="Calibri"/>
                        <a:sym typeface="Calibri"/>
                      </a:endParaRPr>
                    </a:p>
                  </a:txBody>
                  <a:tcPr marL="5750" marR="5750" marT="5750" marB="0" anchor="ctr"/>
                </a:tc>
                <a:extLst>
                  <a:ext uri="{0D108BD9-81ED-4DB2-BD59-A6C34878D82A}">
                    <a16:rowId xmlns:a16="http://schemas.microsoft.com/office/drawing/2014/main" val="10002"/>
                  </a:ext>
                </a:extLst>
              </a:tr>
            </a:tbl>
          </a:graphicData>
        </a:graphic>
      </p:graphicFrame>
      <p:pic>
        <p:nvPicPr>
          <p:cNvPr id="150" name="Google Shape;150;g22e55df5c47_2_183"/>
          <p:cNvPicPr preferRelativeResize="0"/>
          <p:nvPr/>
        </p:nvPicPr>
        <p:blipFill>
          <a:blip r:embed="rId3">
            <a:alphaModFix/>
          </a:blip>
          <a:stretch>
            <a:fillRect/>
          </a:stretch>
        </p:blipFill>
        <p:spPr>
          <a:xfrm>
            <a:off x="6438180" y="1420210"/>
            <a:ext cx="331737" cy="331737"/>
          </a:xfrm>
          <a:prstGeom prst="rect">
            <a:avLst/>
          </a:prstGeom>
          <a:noFill/>
          <a:ln>
            <a:noFill/>
          </a:ln>
        </p:spPr>
      </p:pic>
      <p:pic>
        <p:nvPicPr>
          <p:cNvPr id="151" name="Google Shape;151;g22e55df5c47_2_183"/>
          <p:cNvPicPr preferRelativeResize="0"/>
          <p:nvPr/>
        </p:nvPicPr>
        <p:blipFill>
          <a:blip r:embed="rId3">
            <a:alphaModFix/>
          </a:blip>
          <a:stretch>
            <a:fillRect/>
          </a:stretch>
        </p:blipFill>
        <p:spPr>
          <a:xfrm>
            <a:off x="6438180" y="1812310"/>
            <a:ext cx="331737" cy="331737"/>
          </a:xfrm>
          <a:prstGeom prst="rect">
            <a:avLst/>
          </a:prstGeom>
          <a:noFill/>
          <a:ln>
            <a:noFill/>
          </a:ln>
        </p:spPr>
      </p:pic>
      <p:sp>
        <p:nvSpPr>
          <p:cNvPr id="3" name="TextBox 2">
            <a:extLst>
              <a:ext uri="{FF2B5EF4-FFF2-40B4-BE49-F238E27FC236}">
                <a16:creationId xmlns:a16="http://schemas.microsoft.com/office/drawing/2014/main" id="{E34AAC27-AC9F-D6AC-ED46-D00E33CFF809}"/>
              </a:ext>
            </a:extLst>
          </p:cNvPr>
          <p:cNvSpPr txBox="1"/>
          <p:nvPr/>
        </p:nvSpPr>
        <p:spPr>
          <a:xfrm>
            <a:off x="-2121997" y="1430703"/>
            <a:ext cx="6646837" cy="507831"/>
          </a:xfrm>
          <a:prstGeom prst="rect">
            <a:avLst/>
          </a:prstGeom>
          <a:noFill/>
        </p:spPr>
        <p:txBody>
          <a:bodyPr wrap="square" rtlCol="0">
            <a:spAutoFit/>
          </a:bodyPr>
          <a:lstStyle/>
          <a:p>
            <a:pPr marL="2743200" lvl="6"/>
            <a:r>
              <a:rPr lang="en-US" sz="1400" b="1" i="1" dirty="0">
                <a:solidFill>
                  <a:srgbClr val="000000"/>
                </a:solidFill>
                <a:latin typeface="Calibri"/>
                <a:ea typeface="Calibri"/>
                <a:cs typeface="Calibri"/>
                <a:sym typeface="Calibri"/>
              </a:rPr>
              <a:t>What is Perception Action Cycle (PAC) ?</a:t>
            </a:r>
          </a:p>
          <a:p>
            <a:pPr marL="2743200" lvl="6" indent="0">
              <a:buNone/>
            </a:pPr>
            <a:r>
              <a:rPr lang="en-US" sz="1300" b="1" u="sng" dirty="0">
                <a:solidFill>
                  <a:srgbClr val="000000"/>
                </a:solidFill>
                <a:latin typeface="Calibri"/>
                <a:ea typeface="Calibri"/>
                <a:cs typeface="Calibri"/>
                <a:sym typeface="Calibri"/>
              </a:rPr>
              <a:t>Example</a:t>
            </a:r>
            <a:r>
              <a:rPr lang="en-US" sz="1300" dirty="0">
                <a:solidFill>
                  <a:srgbClr val="000000"/>
                </a:solidFill>
                <a:latin typeface="Calibri"/>
                <a:ea typeface="Calibri"/>
                <a:cs typeface="Calibri"/>
                <a:sym typeface="Calibri"/>
              </a:rPr>
              <a:t>: </a:t>
            </a:r>
            <a:r>
              <a:rPr lang="en-US" sz="1300" dirty="0" err="1">
                <a:solidFill>
                  <a:srgbClr val="000000"/>
                </a:solidFill>
                <a:latin typeface="Calibri"/>
                <a:ea typeface="Calibri"/>
                <a:cs typeface="Calibri"/>
                <a:sym typeface="Calibri"/>
              </a:rPr>
              <a:t>starcraft</a:t>
            </a:r>
            <a:r>
              <a:rPr lang="en-US" sz="1300" dirty="0">
                <a:solidFill>
                  <a:srgbClr val="000000"/>
                </a:solidFill>
                <a:latin typeface="Calibri"/>
                <a:ea typeface="Calibri"/>
                <a:cs typeface="Calibri"/>
                <a:sym typeface="Calibri"/>
              </a:rPr>
              <a:t> two </a:t>
            </a:r>
            <a:r>
              <a:rPr lang="en-US" sz="1300" dirty="0">
                <a:latin typeface="Calibri"/>
                <a:ea typeface="Calibri"/>
                <a:cs typeface="Calibri"/>
                <a:sym typeface="Calibri"/>
              </a:rPr>
              <a:t>t</a:t>
            </a:r>
            <a:r>
              <a:rPr lang="en-US" sz="1300" dirty="0">
                <a:solidFill>
                  <a:srgbClr val="000000"/>
                </a:solidFill>
                <a:latin typeface="Calibri"/>
                <a:ea typeface="Calibri"/>
                <a:cs typeface="Calibri"/>
                <a:sym typeface="Calibri"/>
              </a:rPr>
              <a:t>eam </a:t>
            </a:r>
            <a:r>
              <a:rPr lang="en-US" sz="1300" dirty="0">
                <a:latin typeface="Calibri"/>
                <a:ea typeface="Calibri"/>
                <a:cs typeface="Calibri"/>
                <a:sym typeface="Calibri"/>
              </a:rPr>
              <a:t>t</a:t>
            </a:r>
            <a:r>
              <a:rPr lang="en-US" sz="1300" dirty="0">
                <a:solidFill>
                  <a:srgbClr val="000000"/>
                </a:solidFill>
                <a:latin typeface="Calibri"/>
                <a:ea typeface="Calibri"/>
                <a:cs typeface="Calibri"/>
                <a:sym typeface="Calibri"/>
              </a:rPr>
              <a:t>hree</a:t>
            </a:r>
            <a:endParaRPr lang="en-US" sz="1300" dirty="0">
              <a:latin typeface="Calibri"/>
              <a:ea typeface="Calibri"/>
              <a:cs typeface="Calibri"/>
              <a:sym typeface="Calibri"/>
            </a:endParaRPr>
          </a:p>
        </p:txBody>
      </p:sp>
      <p:sp>
        <p:nvSpPr>
          <p:cNvPr id="4" name="Rectangle 3">
            <a:extLst>
              <a:ext uri="{FF2B5EF4-FFF2-40B4-BE49-F238E27FC236}">
                <a16:creationId xmlns:a16="http://schemas.microsoft.com/office/drawing/2014/main" id="{F8141705-9696-2A9D-8A07-3E9CE9F730E8}"/>
              </a:ext>
            </a:extLst>
          </p:cNvPr>
          <p:cNvSpPr/>
          <p:nvPr/>
        </p:nvSpPr>
        <p:spPr>
          <a:xfrm>
            <a:off x="311700" y="2819400"/>
            <a:ext cx="8641800" cy="1287900"/>
          </a:xfrm>
          <a:prstGeom prst="rect">
            <a:avLst/>
          </a:prstGeom>
          <a:noFill/>
          <a:ln>
            <a:solidFill>
              <a:srgbClr val="33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6"/>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latin typeface="Calibri"/>
                <a:ea typeface="Calibri"/>
                <a:cs typeface="Calibri"/>
                <a:sym typeface="Calibri"/>
              </a:rPr>
              <a:t>Exploration of Data</a:t>
            </a:r>
            <a:endParaRPr>
              <a:latin typeface="Calibri"/>
              <a:ea typeface="Calibri"/>
              <a:cs typeface="Calibri"/>
              <a:sym typeface="Calibri"/>
            </a:endParaRPr>
          </a:p>
        </p:txBody>
      </p:sp>
      <p:sp>
        <p:nvSpPr>
          <p:cNvPr id="157" name="Google Shape;157;p6"/>
          <p:cNvSpPr/>
          <p:nvPr/>
        </p:nvSpPr>
        <p:spPr>
          <a:xfrm>
            <a:off x="0" y="665489"/>
            <a:ext cx="9144000"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58" name="Google Shape;158;p6"/>
          <p:cNvGrpSpPr/>
          <p:nvPr/>
        </p:nvGrpSpPr>
        <p:grpSpPr>
          <a:xfrm>
            <a:off x="308838" y="1242975"/>
            <a:ext cx="3558375" cy="924600"/>
            <a:chOff x="308838" y="1242975"/>
            <a:chExt cx="3558375" cy="924600"/>
          </a:xfrm>
        </p:grpSpPr>
        <p:cxnSp>
          <p:nvCxnSpPr>
            <p:cNvPr id="159" name="Google Shape;159;p6"/>
            <p:cNvCxnSpPr/>
            <p:nvPr/>
          </p:nvCxnSpPr>
          <p:spPr>
            <a:xfrm rot="10800000">
              <a:off x="2642013" y="1654113"/>
              <a:ext cx="1225200" cy="0"/>
            </a:xfrm>
            <a:prstGeom prst="straightConnector1">
              <a:avLst/>
            </a:prstGeom>
            <a:noFill/>
            <a:ln w="9525" cap="flat" cmpd="sng">
              <a:solidFill>
                <a:srgbClr val="249C90"/>
              </a:solidFill>
              <a:prstDash val="solid"/>
              <a:round/>
              <a:headEnd type="none" w="sm" len="sm"/>
              <a:tailEnd type="oval" w="med" len="med"/>
            </a:ln>
          </p:spPr>
        </p:cxnSp>
        <p:sp>
          <p:nvSpPr>
            <p:cNvPr id="160" name="Google Shape;160;p6"/>
            <p:cNvSpPr txBox="1"/>
            <p:nvPr/>
          </p:nvSpPr>
          <p:spPr>
            <a:xfrm>
              <a:off x="308838" y="124297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accent1"/>
                  </a:solidFill>
                  <a:latin typeface="Calibri"/>
                  <a:ea typeface="Calibri"/>
                  <a:cs typeface="Calibri"/>
                  <a:sym typeface="Calibri"/>
                </a:rPr>
                <a:t>Significant Predictors</a:t>
              </a:r>
              <a:endParaRPr sz="1300" b="1">
                <a:solidFill>
                  <a:schemeClr val="accent1"/>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Checking for statistical significance</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Assessing correlations between predictors</a:t>
              </a:r>
              <a:endParaRPr sz="1300">
                <a:latin typeface="Calibri"/>
                <a:ea typeface="Calibri"/>
                <a:cs typeface="Calibri"/>
                <a:sym typeface="Calibri"/>
              </a:endParaRPr>
            </a:p>
          </p:txBody>
        </p:sp>
      </p:grpSp>
      <p:grpSp>
        <p:nvGrpSpPr>
          <p:cNvPr id="161" name="Google Shape;161;p6"/>
          <p:cNvGrpSpPr/>
          <p:nvPr/>
        </p:nvGrpSpPr>
        <p:grpSpPr>
          <a:xfrm>
            <a:off x="308838" y="2874725"/>
            <a:ext cx="3263100" cy="924600"/>
            <a:chOff x="308838" y="2874725"/>
            <a:chExt cx="3263100" cy="924600"/>
          </a:xfrm>
        </p:grpSpPr>
        <p:cxnSp>
          <p:nvCxnSpPr>
            <p:cNvPr id="162" name="Google Shape;162;p6"/>
            <p:cNvCxnSpPr/>
            <p:nvPr/>
          </p:nvCxnSpPr>
          <p:spPr>
            <a:xfrm rot="10800000">
              <a:off x="2641938" y="3108425"/>
              <a:ext cx="930000" cy="0"/>
            </a:xfrm>
            <a:prstGeom prst="straightConnector1">
              <a:avLst/>
            </a:prstGeom>
            <a:noFill/>
            <a:ln w="9525" cap="flat" cmpd="sng">
              <a:solidFill>
                <a:srgbClr val="1F887E"/>
              </a:solidFill>
              <a:prstDash val="solid"/>
              <a:round/>
              <a:headEnd type="none" w="sm" len="sm"/>
              <a:tailEnd type="oval" w="med" len="med"/>
            </a:ln>
          </p:spPr>
        </p:cxnSp>
        <p:sp>
          <p:nvSpPr>
            <p:cNvPr id="163" name="Google Shape;163;p6"/>
            <p:cNvSpPr txBox="1"/>
            <p:nvPr/>
          </p:nvSpPr>
          <p:spPr>
            <a:xfrm>
              <a:off x="308838" y="2874725"/>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accent1"/>
                  </a:solidFill>
                  <a:latin typeface="Calibri"/>
                  <a:ea typeface="Calibri"/>
                  <a:cs typeface="Calibri"/>
                  <a:sym typeface="Calibri"/>
                </a:rPr>
                <a:t>Reducing Dimensionality</a:t>
              </a:r>
              <a:endParaRPr sz="1300" b="1">
                <a:solidFill>
                  <a:schemeClr val="accent1"/>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Interaction terms</a:t>
              </a:r>
              <a:endParaRPr sz="1300">
                <a:latin typeface="Calibri"/>
                <a:ea typeface="Calibri"/>
                <a:cs typeface="Calibri"/>
                <a:sym typeface="Calibri"/>
              </a:endParaRPr>
            </a:p>
          </p:txBody>
        </p:sp>
      </p:grpSp>
      <p:grpSp>
        <p:nvGrpSpPr>
          <p:cNvPr id="164" name="Google Shape;164;p6"/>
          <p:cNvGrpSpPr/>
          <p:nvPr/>
        </p:nvGrpSpPr>
        <p:grpSpPr>
          <a:xfrm>
            <a:off x="4657738" y="3620300"/>
            <a:ext cx="4086550" cy="924600"/>
            <a:chOff x="4657738" y="3544100"/>
            <a:chExt cx="4086550" cy="924600"/>
          </a:xfrm>
        </p:grpSpPr>
        <p:cxnSp>
          <p:nvCxnSpPr>
            <p:cNvPr id="165" name="Google Shape;165;p6"/>
            <p:cNvCxnSpPr/>
            <p:nvPr/>
          </p:nvCxnSpPr>
          <p:spPr>
            <a:xfrm>
              <a:off x="4657738" y="3854000"/>
              <a:ext cx="1838700" cy="0"/>
            </a:xfrm>
            <a:prstGeom prst="straightConnector1">
              <a:avLst/>
            </a:prstGeom>
            <a:noFill/>
            <a:ln w="9525" cap="flat" cmpd="sng">
              <a:solidFill>
                <a:srgbClr val="1D7E74"/>
              </a:solidFill>
              <a:prstDash val="solid"/>
              <a:round/>
              <a:headEnd type="none" w="sm" len="sm"/>
              <a:tailEnd type="oval" w="med" len="med"/>
            </a:ln>
          </p:spPr>
        </p:cxnSp>
        <p:sp>
          <p:nvSpPr>
            <p:cNvPr id="166" name="Google Shape;166;p6"/>
            <p:cNvSpPr txBox="1"/>
            <p:nvPr/>
          </p:nvSpPr>
          <p:spPr>
            <a:xfrm>
              <a:off x="6620288" y="354410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accent1"/>
                  </a:solidFill>
                  <a:latin typeface="Calibri"/>
                  <a:ea typeface="Calibri"/>
                  <a:cs typeface="Calibri"/>
                  <a:sym typeface="Calibri"/>
                </a:rPr>
                <a:t>Outliers</a:t>
              </a:r>
              <a:endParaRPr sz="1300" b="1">
                <a:solidFill>
                  <a:schemeClr val="accent1"/>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Reviewing distribution of predictor variables</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Transformation of key variables</a:t>
              </a:r>
              <a:endParaRPr sz="1300">
                <a:latin typeface="Calibri"/>
                <a:ea typeface="Calibri"/>
                <a:cs typeface="Calibri"/>
                <a:sym typeface="Calibri"/>
              </a:endParaRPr>
            </a:p>
          </p:txBody>
        </p:sp>
      </p:grpSp>
      <p:grpSp>
        <p:nvGrpSpPr>
          <p:cNvPr id="167" name="Google Shape;167;p6"/>
          <p:cNvGrpSpPr/>
          <p:nvPr/>
        </p:nvGrpSpPr>
        <p:grpSpPr>
          <a:xfrm>
            <a:off x="5209838" y="1090575"/>
            <a:ext cx="3987462" cy="924600"/>
            <a:chOff x="5209838" y="1242975"/>
            <a:chExt cx="3987462" cy="924600"/>
          </a:xfrm>
        </p:grpSpPr>
        <p:sp>
          <p:nvSpPr>
            <p:cNvPr id="168" name="Google Shape;168;p6"/>
            <p:cNvSpPr txBox="1"/>
            <p:nvPr/>
          </p:nvSpPr>
          <p:spPr>
            <a:xfrm>
              <a:off x="6467900" y="1242975"/>
              <a:ext cx="27294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accent1"/>
                  </a:solidFill>
                  <a:latin typeface="Calibri"/>
                  <a:ea typeface="Calibri"/>
                  <a:cs typeface="Calibri"/>
                  <a:sym typeface="Calibri"/>
                </a:rPr>
                <a:t>Exploring Variables</a:t>
              </a:r>
              <a:endParaRPr sz="1300" b="1">
                <a:solidFill>
                  <a:schemeClr val="accent1"/>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Verifying data type of variables in data set</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Changes to target variable</a:t>
              </a: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Determining non-relevant variables</a:t>
              </a:r>
              <a:endParaRPr sz="1300">
                <a:latin typeface="Calibri"/>
                <a:ea typeface="Calibri"/>
                <a:cs typeface="Calibri"/>
                <a:sym typeface="Calibri"/>
              </a:endParaRPr>
            </a:p>
          </p:txBody>
        </p:sp>
        <p:cxnSp>
          <p:nvCxnSpPr>
            <p:cNvPr id="169" name="Google Shape;169;p6"/>
            <p:cNvCxnSpPr/>
            <p:nvPr/>
          </p:nvCxnSpPr>
          <p:spPr>
            <a:xfrm>
              <a:off x="5209838" y="1654113"/>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170" name="Google Shape;170;p6"/>
          <p:cNvGrpSpPr/>
          <p:nvPr/>
        </p:nvGrpSpPr>
        <p:grpSpPr>
          <a:xfrm>
            <a:off x="5610288" y="2465750"/>
            <a:ext cx="3134000" cy="924600"/>
            <a:chOff x="5610288" y="2313350"/>
            <a:chExt cx="3134000" cy="924600"/>
          </a:xfrm>
        </p:grpSpPr>
        <p:cxnSp>
          <p:nvCxnSpPr>
            <p:cNvPr id="171" name="Google Shape;171;p6"/>
            <p:cNvCxnSpPr/>
            <p:nvPr/>
          </p:nvCxnSpPr>
          <p:spPr>
            <a:xfrm>
              <a:off x="5610288" y="2775650"/>
              <a:ext cx="886200" cy="0"/>
            </a:xfrm>
            <a:prstGeom prst="straightConnector1">
              <a:avLst/>
            </a:prstGeom>
            <a:noFill/>
            <a:ln w="9525" cap="flat" cmpd="sng">
              <a:solidFill>
                <a:srgbClr val="1B786E"/>
              </a:solidFill>
              <a:prstDash val="solid"/>
              <a:round/>
              <a:headEnd type="none" w="sm" len="sm"/>
              <a:tailEnd type="oval" w="med" len="med"/>
            </a:ln>
          </p:spPr>
        </p:cxnSp>
        <p:sp>
          <p:nvSpPr>
            <p:cNvPr id="172" name="Google Shape;172;p6"/>
            <p:cNvSpPr txBox="1"/>
            <p:nvPr/>
          </p:nvSpPr>
          <p:spPr>
            <a:xfrm>
              <a:off x="6620288" y="2313350"/>
              <a:ext cx="2124000" cy="92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accent1"/>
                  </a:solidFill>
                  <a:latin typeface="Calibri"/>
                  <a:ea typeface="Calibri"/>
                  <a:cs typeface="Calibri"/>
                  <a:sym typeface="Calibri"/>
                </a:rPr>
                <a:t>Missing Data</a:t>
              </a:r>
              <a:endParaRPr sz="1300" b="1">
                <a:solidFill>
                  <a:schemeClr val="accent1"/>
                </a:solidFill>
                <a:latin typeface="Calibri"/>
                <a:ea typeface="Calibri"/>
                <a:cs typeface="Calibri"/>
                <a:sym typeface="Calibri"/>
              </a:endParaRPr>
            </a:p>
            <a:p>
              <a:pPr marL="0" lvl="0" indent="0" algn="l" rtl="0">
                <a:spcBef>
                  <a:spcPts val="0"/>
                </a:spcBef>
                <a:spcAft>
                  <a:spcPts val="0"/>
                </a:spcAft>
                <a:buNone/>
              </a:pPr>
              <a:endParaRPr sz="900" b="1">
                <a:latin typeface="Calibri"/>
                <a:ea typeface="Calibri"/>
                <a:cs typeface="Calibri"/>
                <a:sym typeface="Calibri"/>
              </a:endParaRPr>
            </a:p>
            <a:p>
              <a:pPr marL="457200" lvl="0" indent="-311150" algn="l" rtl="0">
                <a:spcBef>
                  <a:spcPts val="0"/>
                </a:spcBef>
                <a:spcAft>
                  <a:spcPts val="0"/>
                </a:spcAft>
                <a:buSzPts val="1300"/>
                <a:buFont typeface="Calibri"/>
                <a:buChar char="➔"/>
              </a:pPr>
              <a:r>
                <a:rPr lang="en-US" sz="1300">
                  <a:latin typeface="Calibri"/>
                  <a:ea typeface="Calibri"/>
                  <a:cs typeface="Calibri"/>
                  <a:sym typeface="Calibri"/>
                </a:rPr>
                <a:t>Undertaking checks throughout dataset </a:t>
              </a:r>
              <a:endParaRPr sz="1000" b="1">
                <a:latin typeface="Calibri"/>
                <a:ea typeface="Calibri"/>
                <a:cs typeface="Calibri"/>
                <a:sym typeface="Calibri"/>
              </a:endParaRPr>
            </a:p>
          </p:txBody>
        </p:sp>
      </p:grpSp>
      <p:grpSp>
        <p:nvGrpSpPr>
          <p:cNvPr id="173" name="Google Shape;173;p6"/>
          <p:cNvGrpSpPr/>
          <p:nvPr/>
        </p:nvGrpSpPr>
        <p:grpSpPr>
          <a:xfrm>
            <a:off x="2601236" y="654951"/>
            <a:ext cx="3922200" cy="3915924"/>
            <a:chOff x="2610905" y="610653"/>
            <a:chExt cx="3922200" cy="3922200"/>
          </a:xfrm>
        </p:grpSpPr>
        <p:sp>
          <p:nvSpPr>
            <p:cNvPr id="174" name="Google Shape;174;p6"/>
            <p:cNvSpPr/>
            <p:nvPr/>
          </p:nvSpPr>
          <p:spPr>
            <a:xfrm rot="-4980021">
              <a:off x="3204123" y="1186472"/>
              <a:ext cx="2771960" cy="2771960"/>
            </a:xfrm>
            <a:prstGeom prst="blockArc">
              <a:avLst>
                <a:gd name="adj1" fmla="val 12602522"/>
                <a:gd name="adj2" fmla="val 16867657"/>
                <a:gd name="adj3" fmla="val 20844"/>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6"/>
            <p:cNvSpPr/>
            <p:nvPr/>
          </p:nvSpPr>
          <p:spPr>
            <a:xfrm rot="7920309">
              <a:off x="3183402" y="1183149"/>
              <a:ext cx="2777207" cy="2777207"/>
            </a:xfrm>
            <a:prstGeom prst="blockArc">
              <a:avLst>
                <a:gd name="adj1" fmla="val 12602522"/>
                <a:gd name="adj2" fmla="val 16867657"/>
                <a:gd name="adj3" fmla="val 20844"/>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rot="3600063">
              <a:off x="3186335" y="1195681"/>
              <a:ext cx="2777488" cy="2777488"/>
            </a:xfrm>
            <a:prstGeom prst="blockArc">
              <a:avLst>
                <a:gd name="adj1" fmla="val 12602522"/>
                <a:gd name="adj2" fmla="val 16867657"/>
                <a:gd name="adj3" fmla="val 20844"/>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4024705">
              <a:off x="5326681" y="1940898"/>
              <a:ext cx="578477" cy="579147"/>
            </a:xfrm>
            <a:prstGeom prst="pie">
              <a:avLst>
                <a:gd name="adj1" fmla="val 6190354"/>
                <a:gd name="adj2" fmla="val 14996165"/>
              </a:avLst>
            </a:prstGeom>
            <a:solidFill>
              <a:srgbClr val="1B786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6816027">
              <a:off x="5326729" y="1940918"/>
              <a:ext cx="578485" cy="579035"/>
            </a:xfrm>
            <a:prstGeom prst="pie">
              <a:avLst>
                <a:gd name="adj1" fmla="val 4028252"/>
                <a:gd name="adj2" fmla="val 17183677"/>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9359762">
              <a:off x="3193941" y="1176205"/>
              <a:ext cx="2777287" cy="2777287"/>
            </a:xfrm>
            <a:prstGeom prst="blockArc">
              <a:avLst>
                <a:gd name="adj1" fmla="val 12602522"/>
                <a:gd name="adj2" fmla="val 16867657"/>
                <a:gd name="adj3" fmla="val 20844"/>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rot="-8936366">
              <a:off x="3659126" y="3173505"/>
              <a:ext cx="578551" cy="578963"/>
            </a:xfrm>
            <a:prstGeom prst="pie">
              <a:avLst>
                <a:gd name="adj1" fmla="val 6190354"/>
                <a:gd name="adj2" fmla="val 14996165"/>
              </a:avLst>
            </a:prstGeom>
            <a:solidFill>
              <a:srgbClr val="1F887E"/>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1824498">
              <a:off x="3659375" y="3173497"/>
              <a:ext cx="578475" cy="578885"/>
            </a:xfrm>
            <a:prstGeom prst="pie">
              <a:avLst>
                <a:gd name="adj1" fmla="val 4028252"/>
                <a:gd name="adj2" fmla="val 17183677"/>
              </a:avLst>
            </a:prstGeom>
            <a:solidFill>
              <a:srgbClr val="1F8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rot="-600092">
              <a:off x="3198852" y="1195456"/>
              <a:ext cx="2777611" cy="2777611"/>
            </a:xfrm>
            <a:prstGeom prst="blockArc">
              <a:avLst>
                <a:gd name="adj1" fmla="val 12513247"/>
                <a:gd name="adj2" fmla="val 16867657"/>
                <a:gd name="adj3" fmla="val 20844"/>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rot="-176551">
              <a:off x="4312105" y="1195442"/>
              <a:ext cx="578563" cy="579162"/>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rot="10584085">
              <a:off x="4312088" y="1195622"/>
              <a:ext cx="578340" cy="578939"/>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rot="8344778">
              <a:off x="4940929" y="3162886"/>
              <a:ext cx="578465" cy="578888"/>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rot="-2495643">
              <a:off x="4941000" y="3162728"/>
              <a:ext cx="578445" cy="579093"/>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rot="-4556960">
              <a:off x="3257335" y="1939059"/>
              <a:ext cx="578302" cy="57895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rot="6204541">
              <a:off x="3257468" y="1938977"/>
              <a:ext cx="578264" cy="578917"/>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1</a:t>
              </a:r>
              <a:endParaRPr sz="1600" b="1">
                <a:solidFill>
                  <a:srgbClr val="FFFFFF"/>
                </a:solidFill>
                <a:latin typeface="Calibri"/>
                <a:ea typeface="Calibri"/>
                <a:cs typeface="Calibri"/>
                <a:sym typeface="Calibri"/>
              </a:endParaRPr>
            </a:p>
          </p:txBody>
        </p:sp>
        <p:sp>
          <p:nvSpPr>
            <p:cNvPr id="190" name="Google Shape;190;p6"/>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5</a:t>
              </a:r>
              <a:endParaRPr sz="1600" b="1">
                <a:solidFill>
                  <a:srgbClr val="FFFFFF"/>
                </a:solidFill>
                <a:latin typeface="Calibri"/>
                <a:ea typeface="Calibri"/>
                <a:cs typeface="Calibri"/>
                <a:sym typeface="Calibri"/>
              </a:endParaRPr>
            </a:p>
          </p:txBody>
        </p:sp>
        <p:sp>
          <p:nvSpPr>
            <p:cNvPr id="191" name="Google Shape;191;p6"/>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4</a:t>
              </a:r>
              <a:endParaRPr sz="1600" b="1">
                <a:solidFill>
                  <a:srgbClr val="FFFFFF"/>
                </a:solidFill>
                <a:latin typeface="Calibri"/>
                <a:ea typeface="Calibri"/>
                <a:cs typeface="Calibri"/>
                <a:sym typeface="Calibri"/>
              </a:endParaRPr>
            </a:p>
          </p:txBody>
        </p:sp>
        <p:sp>
          <p:nvSpPr>
            <p:cNvPr id="192" name="Google Shape;192;p6"/>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3</a:t>
              </a:r>
              <a:endParaRPr sz="1600" b="1">
                <a:solidFill>
                  <a:srgbClr val="FFFFFF"/>
                </a:solidFill>
                <a:latin typeface="Calibri"/>
                <a:ea typeface="Calibri"/>
                <a:cs typeface="Calibri"/>
                <a:sym typeface="Calibri"/>
              </a:endParaRPr>
            </a:p>
          </p:txBody>
        </p:sp>
        <p:sp>
          <p:nvSpPr>
            <p:cNvPr id="193" name="Google Shape;193;p6"/>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a:solidFill>
                    <a:srgbClr val="FFFFFF"/>
                  </a:solidFill>
                  <a:latin typeface="Calibri"/>
                  <a:ea typeface="Calibri"/>
                  <a:cs typeface="Calibri"/>
                  <a:sym typeface="Calibri"/>
                </a:rPr>
                <a:t>2</a:t>
              </a:r>
              <a:endParaRPr sz="1600" b="1">
                <a:solidFill>
                  <a:srgbClr val="FFFFFF"/>
                </a:solidFill>
                <a:latin typeface="Calibri"/>
                <a:ea typeface="Calibri"/>
                <a:cs typeface="Calibri"/>
                <a:sym typeface="Calibri"/>
              </a:endParaRPr>
            </a:p>
          </p:txBody>
        </p:sp>
      </p:grpSp>
      <p:sp>
        <p:nvSpPr>
          <p:cNvPr id="194" name="Google Shape;194;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22e55df5c47_3_46"/>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111111"/>
              <a:buNone/>
            </a:pPr>
            <a:r>
              <a:rPr lang="en-US">
                <a:latin typeface="Calibri"/>
                <a:ea typeface="Calibri"/>
                <a:cs typeface="Calibri"/>
                <a:sym typeface="Calibri"/>
              </a:rPr>
              <a:t>Exploring Variables</a:t>
            </a:r>
            <a:endParaRPr>
              <a:latin typeface="Calibri"/>
              <a:ea typeface="Calibri"/>
              <a:cs typeface="Calibri"/>
              <a:sym typeface="Calibri"/>
            </a:endParaRPr>
          </a:p>
        </p:txBody>
      </p:sp>
      <p:sp>
        <p:nvSpPr>
          <p:cNvPr id="200" name="Google Shape;200;g22e55df5c47_3_46"/>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1" name="Google Shape;201;g22e55df5c47_3_46"/>
          <p:cNvGrpSpPr/>
          <p:nvPr/>
        </p:nvGrpSpPr>
        <p:grpSpPr>
          <a:xfrm>
            <a:off x="311700" y="1555066"/>
            <a:ext cx="4884769" cy="2364875"/>
            <a:chOff x="1215552" y="1482325"/>
            <a:chExt cx="6712899" cy="2715750"/>
          </a:xfrm>
        </p:grpSpPr>
        <p:grpSp>
          <p:nvGrpSpPr>
            <p:cNvPr id="202" name="Google Shape;202;g22e55df5c47_3_46"/>
            <p:cNvGrpSpPr/>
            <p:nvPr/>
          </p:nvGrpSpPr>
          <p:grpSpPr>
            <a:xfrm>
              <a:off x="1215600" y="3554575"/>
              <a:ext cx="6712850" cy="643500"/>
              <a:chOff x="1593000" y="2322568"/>
              <a:chExt cx="5957975" cy="643500"/>
            </a:xfrm>
          </p:grpSpPr>
          <p:sp>
            <p:nvSpPr>
              <p:cNvPr id="203" name="Google Shape;203;g22e55df5c47_3_4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04" name="Google Shape;204;g22e55df5c47_3_4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05" name="Google Shape;205;g22e55df5c47_3_4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06" name="Google Shape;206;g22e55df5c47_3_46"/>
              <p:cNvSpPr/>
              <p:nvPr/>
            </p:nvSpPr>
            <p:spPr>
              <a:xfrm>
                <a:off x="2342633" y="2399961"/>
                <a:ext cx="1940700" cy="4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300">
                    <a:solidFill>
                      <a:srgbClr val="FFFFFF"/>
                    </a:solidFill>
                    <a:latin typeface="Calibri"/>
                    <a:ea typeface="Calibri"/>
                    <a:cs typeface="Calibri"/>
                    <a:sym typeface="Calibri"/>
                  </a:rPr>
                  <a:t>Determining non-relevant variables </a:t>
                </a:r>
                <a:endParaRPr sz="1300">
                  <a:solidFill>
                    <a:srgbClr val="FFFFFF"/>
                  </a:solidFill>
                  <a:latin typeface="Calibri"/>
                  <a:ea typeface="Calibri"/>
                  <a:cs typeface="Calibri"/>
                  <a:sym typeface="Calibri"/>
                </a:endParaRPr>
              </a:p>
            </p:txBody>
          </p:sp>
          <p:sp>
            <p:nvSpPr>
              <p:cNvPr id="207" name="Google Shape;207;g22e55df5c47_3_4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08" name="Google Shape;208;g22e55df5c47_3_4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rgbClr val="FFFFFF"/>
                    </a:solidFill>
                    <a:latin typeface="Calibri"/>
                    <a:ea typeface="Calibri"/>
                    <a:cs typeface="Calibri"/>
                    <a:sym typeface="Calibri"/>
                  </a:rPr>
                  <a:t>03</a:t>
                </a:r>
                <a:endParaRPr sz="2300">
                  <a:solidFill>
                    <a:srgbClr val="FFFFFF"/>
                  </a:solidFill>
                  <a:latin typeface="Calibri"/>
                  <a:ea typeface="Calibri"/>
                  <a:cs typeface="Calibri"/>
                  <a:sym typeface="Calibri"/>
                </a:endParaRPr>
              </a:p>
            </p:txBody>
          </p:sp>
          <p:sp>
            <p:nvSpPr>
              <p:cNvPr id="209" name="Google Shape;209;g22e55df5c47_3_46"/>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311150" algn="l" rtl="0">
                  <a:lnSpc>
                    <a:spcPct val="115000"/>
                  </a:lnSpc>
                  <a:spcBef>
                    <a:spcPts val="0"/>
                  </a:spcBef>
                  <a:spcAft>
                    <a:spcPts val="0"/>
                  </a:spcAft>
                  <a:buSzPts val="1300"/>
                  <a:buFont typeface="Calibri"/>
                  <a:buChar char="●"/>
                </a:pPr>
                <a:r>
                  <a:rPr lang="en-US" sz="1300">
                    <a:latin typeface="Calibri"/>
                    <a:ea typeface="Calibri"/>
                    <a:cs typeface="Calibri"/>
                    <a:sym typeface="Calibri"/>
                  </a:rPr>
                  <a:t>Exclusion of GameID</a:t>
                </a:r>
                <a:endParaRPr sz="1300">
                  <a:latin typeface="Calibri"/>
                  <a:ea typeface="Calibri"/>
                  <a:cs typeface="Calibri"/>
                  <a:sym typeface="Calibri"/>
                </a:endParaRPr>
              </a:p>
            </p:txBody>
          </p:sp>
        </p:grpSp>
        <p:grpSp>
          <p:nvGrpSpPr>
            <p:cNvPr id="210" name="Google Shape;210;g22e55df5c47_3_46"/>
            <p:cNvGrpSpPr/>
            <p:nvPr/>
          </p:nvGrpSpPr>
          <p:grpSpPr>
            <a:xfrm>
              <a:off x="1215552" y="2442250"/>
              <a:ext cx="6712850" cy="643500"/>
              <a:chOff x="1593000" y="2322568"/>
              <a:chExt cx="5957975" cy="643500"/>
            </a:xfrm>
          </p:grpSpPr>
          <p:sp>
            <p:nvSpPr>
              <p:cNvPr id="211" name="Google Shape;211;g22e55df5c47_3_4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12" name="Google Shape;212;g22e55df5c47_3_4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13" name="Google Shape;213;g22e55df5c47_3_4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14" name="Google Shape;214;g22e55df5c47_3_4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300">
                    <a:solidFill>
                      <a:srgbClr val="FFFFFF"/>
                    </a:solidFill>
                    <a:latin typeface="Calibri"/>
                    <a:ea typeface="Calibri"/>
                    <a:cs typeface="Calibri"/>
                    <a:sym typeface="Calibri"/>
                  </a:rPr>
                  <a:t>Recategorization of Target Variable</a:t>
                </a:r>
                <a:endParaRPr sz="1300">
                  <a:solidFill>
                    <a:srgbClr val="FFFFFF"/>
                  </a:solidFill>
                  <a:latin typeface="Calibri"/>
                  <a:ea typeface="Calibri"/>
                  <a:cs typeface="Calibri"/>
                  <a:sym typeface="Calibri"/>
                </a:endParaRPr>
              </a:p>
            </p:txBody>
          </p:sp>
          <p:sp>
            <p:nvSpPr>
              <p:cNvPr id="215" name="Google Shape;215;g22e55df5c47_3_4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16" name="Google Shape;216;g22e55df5c47_3_4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rgbClr val="FFFFFF"/>
                    </a:solidFill>
                    <a:latin typeface="Calibri"/>
                    <a:ea typeface="Calibri"/>
                    <a:cs typeface="Calibri"/>
                    <a:sym typeface="Calibri"/>
                  </a:rPr>
                  <a:t>02</a:t>
                </a:r>
                <a:endParaRPr sz="2300">
                  <a:solidFill>
                    <a:srgbClr val="FFFFFF"/>
                  </a:solidFill>
                  <a:latin typeface="Calibri"/>
                  <a:ea typeface="Calibri"/>
                  <a:cs typeface="Calibri"/>
                  <a:sym typeface="Calibri"/>
                </a:endParaRPr>
              </a:p>
            </p:txBody>
          </p:sp>
          <p:sp>
            <p:nvSpPr>
              <p:cNvPr id="217" name="Google Shape;217;g22e55df5c47_3_46"/>
              <p:cNvSpPr/>
              <p:nvPr/>
            </p:nvSpPr>
            <p:spPr>
              <a:xfrm>
                <a:off x="4387850" y="2323750"/>
                <a:ext cx="2971200" cy="642300"/>
              </a:xfrm>
              <a:prstGeom prst="rect">
                <a:avLst/>
              </a:prstGeom>
              <a:noFill/>
              <a:ln>
                <a:noFill/>
              </a:ln>
            </p:spPr>
            <p:txBody>
              <a:bodyPr spcFirstLastPara="1" wrap="square" lIns="91425" tIns="91425" rIns="91425" bIns="91425" anchor="t" anchorCtr="0">
                <a:noAutofit/>
              </a:bodyPr>
              <a:lstStyle/>
              <a:p>
                <a:pPr marL="457200" marR="0" lvl="0" indent="-311150" algn="l" rtl="0">
                  <a:lnSpc>
                    <a:spcPct val="115000"/>
                  </a:lnSpc>
                  <a:spcBef>
                    <a:spcPts val="0"/>
                  </a:spcBef>
                  <a:spcAft>
                    <a:spcPts val="0"/>
                  </a:spcAft>
                  <a:buSzPts val="1300"/>
                  <a:buFont typeface="Calibri"/>
                  <a:buChar char="●"/>
                </a:pPr>
                <a:r>
                  <a:rPr lang="en-US" sz="1300">
                    <a:latin typeface="Calibri"/>
                    <a:ea typeface="Calibri"/>
                    <a:cs typeface="Calibri"/>
                    <a:sym typeface="Calibri"/>
                  </a:rPr>
                  <a:t>Creation of Pro Player? as a categorical variable (Yes/No)</a:t>
                </a:r>
                <a:endParaRPr sz="1300">
                  <a:latin typeface="Calibri"/>
                  <a:ea typeface="Calibri"/>
                  <a:cs typeface="Calibri"/>
                  <a:sym typeface="Calibri"/>
                </a:endParaRPr>
              </a:p>
            </p:txBody>
          </p:sp>
        </p:grpSp>
        <p:grpSp>
          <p:nvGrpSpPr>
            <p:cNvPr id="218" name="Google Shape;218;g22e55df5c47_3_46"/>
            <p:cNvGrpSpPr/>
            <p:nvPr/>
          </p:nvGrpSpPr>
          <p:grpSpPr>
            <a:xfrm>
              <a:off x="1215557" y="1482325"/>
              <a:ext cx="6712850" cy="643500"/>
              <a:chOff x="1593000" y="2322568"/>
              <a:chExt cx="5957975" cy="643500"/>
            </a:xfrm>
          </p:grpSpPr>
          <p:sp>
            <p:nvSpPr>
              <p:cNvPr id="219" name="Google Shape;219;g22e55df5c47_3_4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20" name="Google Shape;220;g22e55df5c47_3_4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21" name="Google Shape;221;g22e55df5c47_3_4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22" name="Google Shape;222;g22e55df5c47_3_46"/>
              <p:cNvSpPr/>
              <p:nvPr/>
            </p:nvSpPr>
            <p:spPr>
              <a:xfrm>
                <a:off x="2342625" y="2399951"/>
                <a:ext cx="1940700" cy="49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300">
                    <a:solidFill>
                      <a:srgbClr val="FFFFFF"/>
                    </a:solidFill>
                    <a:latin typeface="Calibri"/>
                    <a:ea typeface="Calibri"/>
                    <a:cs typeface="Calibri"/>
                    <a:sym typeface="Calibri"/>
                  </a:rPr>
                  <a:t>Properties of Predictor Variables</a:t>
                </a:r>
                <a:endParaRPr sz="1300">
                  <a:solidFill>
                    <a:srgbClr val="FFFFFF"/>
                  </a:solidFill>
                  <a:latin typeface="Calibri"/>
                  <a:ea typeface="Calibri"/>
                  <a:cs typeface="Calibri"/>
                  <a:sym typeface="Calibri"/>
                </a:endParaRPr>
              </a:p>
            </p:txBody>
          </p:sp>
          <p:sp>
            <p:nvSpPr>
              <p:cNvPr id="223" name="Google Shape;223;g22e55df5c47_3_4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Calibri"/>
                  <a:ea typeface="Calibri"/>
                  <a:cs typeface="Calibri"/>
                  <a:sym typeface="Calibri"/>
                </a:endParaRPr>
              </a:p>
            </p:txBody>
          </p:sp>
          <p:sp>
            <p:nvSpPr>
              <p:cNvPr id="224" name="Google Shape;224;g22e55df5c47_3_4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a:solidFill>
                      <a:srgbClr val="FFFFFF"/>
                    </a:solidFill>
                    <a:latin typeface="Calibri"/>
                    <a:ea typeface="Calibri"/>
                    <a:cs typeface="Calibri"/>
                    <a:sym typeface="Calibri"/>
                  </a:rPr>
                  <a:t>01</a:t>
                </a:r>
                <a:endParaRPr sz="2300">
                  <a:solidFill>
                    <a:srgbClr val="FFFFFF"/>
                  </a:solidFill>
                  <a:latin typeface="Calibri"/>
                  <a:ea typeface="Calibri"/>
                  <a:cs typeface="Calibri"/>
                  <a:sym typeface="Calibri"/>
                </a:endParaRPr>
              </a:p>
            </p:txBody>
          </p:sp>
          <p:sp>
            <p:nvSpPr>
              <p:cNvPr id="225" name="Google Shape;225;g22e55df5c47_3_46"/>
              <p:cNvSpPr/>
              <p:nvPr/>
            </p:nvSpPr>
            <p:spPr>
              <a:xfrm>
                <a:off x="4387850" y="2323750"/>
                <a:ext cx="2971200" cy="6423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Calibri"/>
                  <a:buChar char="●"/>
                </a:pPr>
                <a:r>
                  <a:rPr lang="en-US" sz="1300" dirty="0">
                    <a:latin typeface="Calibri"/>
                    <a:ea typeface="Calibri"/>
                    <a:cs typeface="Calibri"/>
                    <a:sym typeface="Calibri"/>
                  </a:rPr>
                  <a:t>Checks for data types of predictor variables</a:t>
                </a:r>
                <a:endParaRPr sz="1000" dirty="0">
                  <a:solidFill>
                    <a:srgbClr val="A72A1E"/>
                  </a:solidFill>
                  <a:latin typeface="Calibri"/>
                  <a:ea typeface="Calibri"/>
                  <a:cs typeface="Calibri"/>
                  <a:sym typeface="Calibri"/>
                </a:endParaRPr>
              </a:p>
            </p:txBody>
          </p:sp>
        </p:grpSp>
      </p:grpSp>
      <p:pic>
        <p:nvPicPr>
          <p:cNvPr id="226" name="Google Shape;226;g22e55df5c47_3_46"/>
          <p:cNvPicPr preferRelativeResize="0"/>
          <p:nvPr/>
        </p:nvPicPr>
        <p:blipFill>
          <a:blip r:embed="rId3">
            <a:alphaModFix/>
          </a:blip>
          <a:stretch>
            <a:fillRect/>
          </a:stretch>
        </p:blipFill>
        <p:spPr>
          <a:xfrm>
            <a:off x="5280551" y="1555065"/>
            <a:ext cx="3693800" cy="2363831"/>
          </a:xfrm>
          <a:prstGeom prst="rect">
            <a:avLst/>
          </a:prstGeom>
          <a:noFill/>
          <a:ln w="38100" cap="flat" cmpd="sng">
            <a:solidFill>
              <a:srgbClr val="000000"/>
            </a:solidFill>
            <a:prstDash val="solid"/>
            <a:round/>
            <a:headEnd type="none" w="sm" len="sm"/>
            <a:tailEnd type="none" w="sm" len="sm"/>
          </a:ln>
        </p:spPr>
      </p:pic>
      <p:sp>
        <p:nvSpPr>
          <p:cNvPr id="227" name="Google Shape;227;g22e55df5c47_3_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22e55df5c47_3_0"/>
          <p:cNvSpPr txBox="1">
            <a:spLocks noGrp="1"/>
          </p:cNvSpPr>
          <p:nvPr>
            <p:ph type="title"/>
          </p:nvPr>
        </p:nvSpPr>
        <p:spPr>
          <a:xfrm>
            <a:off x="311700" y="-12175"/>
            <a:ext cx="8520600" cy="7074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SzPct val="111111"/>
              <a:buNone/>
            </a:pPr>
            <a:r>
              <a:rPr lang="en-US">
                <a:latin typeface="Calibri"/>
                <a:ea typeface="Calibri"/>
                <a:cs typeface="Calibri"/>
                <a:sym typeface="Calibri"/>
              </a:rPr>
              <a:t>Missing Data</a:t>
            </a:r>
            <a:endParaRPr>
              <a:latin typeface="Calibri"/>
              <a:ea typeface="Calibri"/>
              <a:cs typeface="Calibri"/>
              <a:sym typeface="Calibri"/>
            </a:endParaRPr>
          </a:p>
        </p:txBody>
      </p:sp>
      <p:sp>
        <p:nvSpPr>
          <p:cNvPr id="233" name="Google Shape;233;g22e55df5c47_3_0"/>
          <p:cNvSpPr/>
          <p:nvPr/>
        </p:nvSpPr>
        <p:spPr>
          <a:xfrm>
            <a:off x="0" y="665489"/>
            <a:ext cx="9144000" cy="45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34" name="Google Shape;234;g22e55df5c47_3_0"/>
          <p:cNvPicPr preferRelativeResize="0"/>
          <p:nvPr/>
        </p:nvPicPr>
        <p:blipFill>
          <a:blip r:embed="rId3">
            <a:alphaModFix/>
          </a:blip>
          <a:stretch>
            <a:fillRect/>
          </a:stretch>
        </p:blipFill>
        <p:spPr>
          <a:xfrm>
            <a:off x="4847350" y="859775"/>
            <a:ext cx="3921899" cy="2130650"/>
          </a:xfrm>
          <a:prstGeom prst="rect">
            <a:avLst/>
          </a:prstGeom>
          <a:noFill/>
          <a:ln w="38100" cap="flat" cmpd="sng">
            <a:solidFill>
              <a:srgbClr val="000000"/>
            </a:solidFill>
            <a:prstDash val="solid"/>
            <a:round/>
            <a:headEnd type="none" w="sm" len="sm"/>
            <a:tailEnd type="none" w="sm" len="sm"/>
          </a:ln>
        </p:spPr>
      </p:pic>
      <p:sp>
        <p:nvSpPr>
          <p:cNvPr id="235" name="Google Shape;235;g22e55df5c47_3_0"/>
          <p:cNvSpPr txBox="1"/>
          <p:nvPr/>
        </p:nvSpPr>
        <p:spPr>
          <a:xfrm>
            <a:off x="228600" y="1281250"/>
            <a:ext cx="29754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Missing values found in predictor variables: Age, HoursPerWeek and Total Hours </a:t>
            </a:r>
            <a:endParaRPr>
              <a:latin typeface="Calibri"/>
              <a:ea typeface="Calibri"/>
              <a:cs typeface="Calibri"/>
              <a:sym typeface="Calibri"/>
            </a:endParaRPr>
          </a:p>
        </p:txBody>
      </p:sp>
      <p:sp>
        <p:nvSpPr>
          <p:cNvPr id="236" name="Google Shape;236;g22e55df5c47_3_0"/>
          <p:cNvSpPr txBox="1"/>
          <p:nvPr/>
        </p:nvSpPr>
        <p:spPr>
          <a:xfrm>
            <a:off x="4799625" y="3382000"/>
            <a:ext cx="39696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US">
                <a:latin typeface="Calibri"/>
                <a:ea typeface="Calibri"/>
                <a:cs typeface="Calibri"/>
                <a:sym typeface="Calibri"/>
              </a:rPr>
              <a:t>Relationship between these predictor variables and target variable were explored  </a:t>
            </a:r>
            <a:endParaRPr>
              <a:latin typeface="Calibri"/>
              <a:ea typeface="Calibri"/>
              <a:cs typeface="Calibri"/>
              <a:sym typeface="Calibri"/>
            </a:endParaRPr>
          </a:p>
        </p:txBody>
      </p:sp>
      <p:pic>
        <p:nvPicPr>
          <p:cNvPr id="237" name="Google Shape;237;g22e55df5c47_3_0"/>
          <p:cNvPicPr preferRelativeResize="0"/>
          <p:nvPr/>
        </p:nvPicPr>
        <p:blipFill>
          <a:blip r:embed="rId4">
            <a:alphaModFix/>
          </a:blip>
          <a:stretch>
            <a:fillRect/>
          </a:stretch>
        </p:blipFill>
        <p:spPr>
          <a:xfrm>
            <a:off x="308699" y="2504575"/>
            <a:ext cx="4385575" cy="2406900"/>
          </a:xfrm>
          <a:prstGeom prst="rect">
            <a:avLst/>
          </a:prstGeom>
          <a:noFill/>
          <a:ln w="38100" cap="flat" cmpd="sng">
            <a:solidFill>
              <a:srgbClr val="333300"/>
            </a:solidFill>
            <a:prstDash val="solid"/>
            <a:round/>
            <a:headEnd type="none" w="sm" len="sm"/>
            <a:tailEnd type="none" w="sm" len="sm"/>
          </a:ln>
        </p:spPr>
      </p:pic>
      <p:sp>
        <p:nvSpPr>
          <p:cNvPr id="238" name="Google Shape;238;g22e55df5c47_3_0"/>
          <p:cNvSpPr txBox="1"/>
          <p:nvPr/>
        </p:nvSpPr>
        <p:spPr>
          <a:xfrm>
            <a:off x="4799625" y="4080175"/>
            <a:ext cx="4032675" cy="8313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US" b="1" u="sng">
                <a:latin typeface="Calibri"/>
                <a:ea typeface="Calibri"/>
                <a:cs typeface="Calibri"/>
                <a:sym typeface="Calibri"/>
              </a:rPr>
              <a:t>Decision</a:t>
            </a:r>
            <a:endParaRPr b="1" u="sng">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Hide and exclude Age, HoursPerWeek and TotalHours</a:t>
            </a:r>
            <a:endParaRPr>
              <a:latin typeface="Calibri"/>
              <a:ea typeface="Calibri"/>
              <a:cs typeface="Calibri"/>
              <a:sym typeface="Calibri"/>
            </a:endParaRPr>
          </a:p>
        </p:txBody>
      </p:sp>
      <p:cxnSp>
        <p:nvCxnSpPr>
          <p:cNvPr id="239" name="Google Shape;239;g22e55df5c47_3_0"/>
          <p:cNvCxnSpPr>
            <a:stCxn id="235" idx="3"/>
          </p:cNvCxnSpPr>
          <p:nvPr/>
        </p:nvCxnSpPr>
        <p:spPr>
          <a:xfrm>
            <a:off x="3204000" y="1696900"/>
            <a:ext cx="2462700" cy="0"/>
          </a:xfrm>
          <a:prstGeom prst="straightConnector1">
            <a:avLst/>
          </a:prstGeom>
          <a:noFill/>
          <a:ln w="9525" cap="flat" cmpd="sng">
            <a:solidFill>
              <a:srgbClr val="FF0000"/>
            </a:solidFill>
            <a:prstDash val="solid"/>
            <a:round/>
            <a:headEnd type="none" w="med" len="med"/>
            <a:tailEnd type="triangle" w="med" len="med"/>
          </a:ln>
        </p:spPr>
      </p:cxnSp>
      <p:sp>
        <p:nvSpPr>
          <p:cNvPr id="240" name="Google Shape;240;g22e55df5c47_3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51</TotalTime>
  <Words>2031</Words>
  <Application>Microsoft Office PowerPoint</Application>
  <PresentationFormat>On-screen Show (16:9)</PresentationFormat>
  <Paragraphs>379</Paragraphs>
  <Slides>48</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PT Sans Narrow</vt:lpstr>
      <vt:lpstr>Open Sans</vt:lpstr>
      <vt:lpstr>Arial</vt:lpstr>
      <vt:lpstr>Calibri</vt:lpstr>
      <vt:lpstr>Tropic</vt:lpstr>
      <vt:lpstr>Starcraft 2</vt:lpstr>
      <vt:lpstr>Table of Contents</vt:lpstr>
      <vt:lpstr>Introduction</vt:lpstr>
      <vt:lpstr>Business Case</vt:lpstr>
      <vt:lpstr>Breaking down the Dataset</vt:lpstr>
      <vt:lpstr>Breaking down the Dataset (Contd.)</vt:lpstr>
      <vt:lpstr>Exploration of Data</vt:lpstr>
      <vt:lpstr>Exploring Variables</vt:lpstr>
      <vt:lpstr>Missing Data</vt:lpstr>
      <vt:lpstr>Outliers</vt:lpstr>
      <vt:lpstr>Reducing Dimensionality </vt:lpstr>
      <vt:lpstr>Significant Predictors - Correlation</vt:lpstr>
      <vt:lpstr>Significant Predictors</vt:lpstr>
      <vt:lpstr>Comparing the best sets of models to predict our RARE (2.7%)  class!</vt:lpstr>
      <vt:lpstr>Gaussian managing complex relationships between predictors &amp; target</vt:lpstr>
      <vt:lpstr>2 layered Gaussian NN Model!</vt:lpstr>
      <vt:lpstr>Over sampling:   Model overfits to training &amp; validation</vt:lpstr>
      <vt:lpstr>Determining the optimal cut – off!</vt:lpstr>
      <vt:lpstr>OPTIMAL -&gt; 2 layered 3 node Gaussian + 0.4 cut off</vt:lpstr>
      <vt:lpstr>Business Recommendations</vt:lpstr>
      <vt:lpstr>References</vt:lpstr>
      <vt:lpstr>PowerPoint Presentation</vt:lpstr>
      <vt:lpstr>Appendix</vt:lpstr>
      <vt:lpstr>Eyeballing the Data Set </vt:lpstr>
      <vt:lpstr>Data Pre-processing: Reducing Dimensionality </vt:lpstr>
      <vt:lpstr>Data Exploration: Correlations</vt:lpstr>
      <vt:lpstr>Data Partition</vt:lpstr>
      <vt:lpstr>Modeling - Different types and comparison</vt:lpstr>
      <vt:lpstr>Modeling - Different types and comparison</vt:lpstr>
      <vt:lpstr>Model 0 - Logit Model (No Transform)</vt:lpstr>
      <vt:lpstr>Model 1 - Logit (Transform, Interaction Term)</vt:lpstr>
      <vt:lpstr>Model 2 - Logit (No Transform, Interaction Term)</vt:lpstr>
      <vt:lpstr>Model 3 - Logit (No Transform,No Interaction Term)</vt:lpstr>
      <vt:lpstr>Model 4 - Logit (No Transform,Interaction term)</vt:lpstr>
      <vt:lpstr>Model 5 - Neural Network TanH(3)</vt:lpstr>
      <vt:lpstr>Model 6 - Neural Network TanH(1)L(1)G(1)</vt:lpstr>
      <vt:lpstr>Model 7 - Neural NTanh(1)Linear(2)</vt:lpstr>
      <vt:lpstr>Model 8 - Neural Network G(3)</vt:lpstr>
      <vt:lpstr>Model 9 - Neural Network G(3)G(3)</vt:lpstr>
      <vt:lpstr>Model 10 - Naive Bayes</vt:lpstr>
      <vt:lpstr>Model 11 - Decision Tree (UnPruned)</vt:lpstr>
      <vt:lpstr>Model 12 - Decision Tree (Pruned) </vt:lpstr>
      <vt:lpstr>Model 13 - Boosted Tree</vt:lpstr>
      <vt:lpstr>Model 14 - Bootstrap Tree</vt:lpstr>
      <vt:lpstr>Model 15 - K-NN</vt:lpstr>
      <vt:lpstr>Model 16 - Discriminant Analysis</vt:lpstr>
      <vt:lpstr>Model 17: Ensemble 1 - NN1,Bootstrap</vt:lpstr>
      <vt:lpstr>Model 18: Ensemble 2 - NN1, NN2, Bootstrap, Logit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Starcraft 2</dc:title>
  <cp:lastModifiedBy>Shah, Pooja</cp:lastModifiedBy>
  <cp:revision>21</cp:revision>
  <dcterms:modified xsi:type="dcterms:W3CDTF">2023-09-20T04:19:28Z</dcterms:modified>
</cp:coreProperties>
</file>